
<file path=[Content_Types].xml><?xml version="1.0" encoding="utf-8"?>
<Types xmlns="http://schemas.openxmlformats.org/package/2006/content-types">
  <Default Extension="xml" ContentType="application/vnd.openxmlformats-package.core-properties+xml"/>
  <Default Extension="jpeg" ContentType="image/jpeg"/>
  <Default Extension="tif" ContentType="image/tiff"/>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s/slide711.xml" ContentType="application/vnd.openxmlformats-officedocument.presentationml.slide+xml"/>
  <Override PartName="/ppt/notesSlides/notesSlide611.xml" ContentType="application/vnd.openxmlformats-officedocument.presentationml.notesSlide+xml"/>
  <Override PartName="/ppt/notesMasters/notesMaster111.xml" ContentType="application/vnd.openxmlformats-officedocument.presentationml.notesMaster+xml"/>
  <Override PartName="/ppt/theme/theme211.xml" ContentType="application/vnd.openxmlformats-officedocument.theme+xml"/>
  <Override PartName="/ppt/slideLayouts/slideLayout4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slideLayouts/slideLayout1333.xml" ContentType="application/vnd.openxmlformats-officedocument.presentationml.slideLayout+xml"/>
  <Override PartName="/ppt/slideLayouts/slideLayout344.xml" ContentType="application/vnd.openxmlformats-officedocument.presentationml.slideLayout+xml"/>
  <Override PartName="/ppt/slideLayouts/slideLayout755.xml" ContentType="application/vnd.openxmlformats-officedocument.presentationml.slideLayout+xml"/>
  <Override PartName="/ppt/slideLayouts/slideLayout1266.xml" ContentType="application/vnd.openxmlformats-officedocument.presentationml.slideLayout+xml"/>
  <Override PartName="/ppt/slideLayouts/slideLayout277.xml" ContentType="application/vnd.openxmlformats-officedocument.presentationml.slideLayout+xml"/>
  <Override PartName="/ppt/theme/theme122.xml" ContentType="application/vnd.openxmlformats-officedocument.theme+xml"/>
  <Override PartName="/ppt/slideLayouts/slideLayout188.xml" ContentType="application/vnd.openxmlformats-officedocument.presentationml.slideLayout+xml"/>
  <Override PartName="/ppt/slideLayouts/slideLayout699.xml" ContentType="application/vnd.openxmlformats-officedocument.presentationml.slideLayout+xml"/>
  <Override PartName="/ppt/slideLayouts/slideLayout111010.xml" ContentType="application/vnd.openxmlformats-officedocument.presentationml.slideLayout+xml"/>
  <Override PartName="/ppt/slideLayouts/slideLayout51111.xml" ContentType="application/vnd.openxmlformats-officedocument.presentationml.slideLayout+xml"/>
  <Override PartName="/ppt/slideLayouts/slideLayout151212.xml" ContentType="application/vnd.openxmlformats-officedocument.presentationml.slideLayout+xml"/>
  <Override PartName="/ppt/slideLayouts/slideLayout101313.xml" ContentType="application/vnd.openxmlformats-officedocument.presentationml.slideLayout+xml"/>
  <Override PartName="/ppt/slideLayouts/slideLayout91414.xml" ContentType="application/vnd.openxmlformats-officedocument.presentationml.slideLayout+xml"/>
  <Override PartName="/ppt/slideLayouts/slideLayout141515.xml" ContentType="application/vnd.openxmlformats-officedocument.presentationml.slideLayout+xml"/>
  <Override PartName="/ppt/slides/slide1222.xml" ContentType="application/vnd.openxmlformats-officedocument.presentationml.slide+xml"/>
  <Override PartName="/ppt/notesSlides/notesSlide1122.xml" ContentType="application/vnd.openxmlformats-officedocument.presentationml.notesSlide+xml"/>
  <Override PartName="/ppt/slides/slide1733.xml" ContentType="application/vnd.openxmlformats-officedocument.presentationml.slide+xml"/>
  <Override PartName="/ppt/notesSlides/notesSlide1633.xml" ContentType="application/vnd.openxmlformats-officedocument.presentationml.notesSlide+xml"/>
  <Override PartName="/ppt/commentAuthors.xml" ContentType="application/vnd.openxmlformats-officedocument.presentationml.commentAuthors+xml"/>
  <Override PartName="/ppt/slides/slide244.xml" ContentType="application/vnd.openxmlformats-officedocument.presentationml.slide+xml"/>
  <Override PartName="/ppt/slides/slide2055.xml" ContentType="application/vnd.openxmlformats-officedocument.presentationml.slide+xml"/>
  <Override PartName="/ppt/notesSlides/notesSlide1944.xml" ContentType="application/vnd.openxmlformats-officedocument.presentationml.notesSlide+xml"/>
  <Override PartName="/ppt/slides/slide666.xml" ContentType="application/vnd.openxmlformats-officedocument.presentationml.slide+xml"/>
  <Override PartName="/ppt/notesSlides/notesSlide555.xml" ContentType="application/vnd.openxmlformats-officedocument.presentationml.notesSlide+xml"/>
  <Override PartName="/ppt/slides/slide1177.xml" ContentType="application/vnd.openxmlformats-officedocument.presentationml.slide+xml"/>
  <Override PartName="/ppt/notesSlides/notesSlide1066.xml" ContentType="application/vnd.openxmlformats-officedocument.presentationml.notesSlide+xml"/>
  <Override PartName="/ppt/slides/slide1688.xml" ContentType="application/vnd.openxmlformats-officedocument.presentationml.slide+xml"/>
  <Override PartName="/ppt/notesSlides/notesSlide1577.xml" ContentType="application/vnd.openxmlformats-officedocument.presentationml.notesSlide+xml"/>
  <Override PartName="/ppt/handoutMasters/handoutMaster111.xml" ContentType="application/vnd.openxmlformats-officedocument.presentationml.handoutMaster+xml"/>
  <Override PartName="/ppt/theme/theme333.xml" ContentType="application/vnd.openxmlformats-officedocument.theme+xml"/>
  <Override PartName="/ppt/slides/slide199.xml" ContentType="application/vnd.openxmlformats-officedocument.presentationml.slide+xml"/>
  <Override PartName="/ppt/notesSlides/notesSlide188.xml" ContentType="application/vnd.openxmlformats-officedocument.presentationml.notesSlide+xml"/>
  <Override PartName="/ppt/slides/slide151010.xml" ContentType="application/vnd.openxmlformats-officedocument.presentationml.slide+xml"/>
  <Override PartName="/ppt/notesSlides/notesSlide1499.xml" ContentType="application/vnd.openxmlformats-officedocument.presentationml.notesSlide+xml"/>
  <Override PartName="/ppt/slides/slide191111.xml" ContentType="application/vnd.openxmlformats-officedocument.presentationml.slide+xml"/>
  <Override PartName="/ppt/notesSlides/notesSlide181010.xml" ContentType="application/vnd.openxmlformats-officedocument.presentationml.notesSlide+xml"/>
  <Override PartName="/ppt/slides/slide51212.xml" ContentType="application/vnd.openxmlformats-officedocument.presentationml.slide+xml"/>
  <Override PartName="/ppt/notesSlides/notesSlide41111.xml" ContentType="application/vnd.openxmlformats-officedocument.presentationml.notesSlide+xml"/>
  <Override PartName="/ppt/slides/slide101313.xml" ContentType="application/vnd.openxmlformats-officedocument.presentationml.slide+xml"/>
  <Override PartName="/ppt/notesSlides/notesSlide91212.xml" ContentType="application/vnd.openxmlformats-officedocument.presentationml.notesSlide+xml"/>
  <Override PartName="/ppt/slides/slide41414.xml" ContentType="application/vnd.openxmlformats-officedocument.presentationml.slide+xml"/>
  <Override PartName="/ppt/notesSlides/notesSlide31313.xml" ContentType="application/vnd.openxmlformats-officedocument.presentationml.notesSlide+xml"/>
  <Override PartName="/ppt/slides/slide141515.xml" ContentType="application/vnd.openxmlformats-officedocument.presentationml.slide+xml"/>
  <Override PartName="/ppt/notesSlides/notesSlide131414.xml" ContentType="application/vnd.openxmlformats-officedocument.presentationml.notesSlide+xml"/>
  <Override PartName="/ppt/slides/slide221616.xml" ContentType="application/vnd.openxmlformats-officedocument.presentationml.slide+xml"/>
  <Override PartName="/ppt/viewProps.xml" ContentType="application/vnd.openxmlformats-officedocument.presentationml.viewProps+xml"/>
  <Override PartName="/ppt/slides/slide91717.xml" ContentType="application/vnd.openxmlformats-officedocument.presentationml.slide+xml"/>
  <Override PartName="/ppt/notesSlides/notesSlide81515.xml" ContentType="application/vnd.openxmlformats-officedocument.presentationml.notesSlide+xml"/>
  <Override PartName="/ppt/slides/slide181818.xml" ContentType="application/vnd.openxmlformats-officedocument.presentationml.slide+xml"/>
  <Override PartName="/ppt/notesSlides/notesSlide171616.xml" ContentType="application/vnd.openxmlformats-officedocument.presentationml.notesSlide+xml"/>
  <Override PartName="/ppt/slides/slide31919.xml" ContentType="application/vnd.openxmlformats-officedocument.presentationml.slide+xml"/>
  <Override PartName="/ppt/notesSlides/notesSlide21717.xml" ContentType="application/vnd.openxmlformats-officedocument.presentationml.notesSlide+xml"/>
  <Override PartName="/ppt/slides/slide82020.xml" ContentType="application/vnd.openxmlformats-officedocument.presentationml.slide+xml"/>
  <Override PartName="/ppt/notesSlides/notesSlide71818.xml" ContentType="application/vnd.openxmlformats-officedocument.presentationml.notesSlide+xml"/>
  <Override PartName="/ppt/slides/slide132121.xml" ContentType="application/vnd.openxmlformats-officedocument.presentationml.slide+xml"/>
  <Override PartName="/ppt/notesSlides/notesSlide121919.xml" ContentType="application/vnd.openxmlformats-officedocument.presentationml.notesSlide+xml"/>
  <Override PartName="/ppt/slides/slide212222.xml" ContentType="application/vnd.openxmlformats-officedocument.presentationml.slide+xml"/>
  <Override PartName="/ppt/notesSlides/notesSlide202020.xml" ContentType="application/vnd.openxmlformats-officedocument.presentationml.notesSlide+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handoutMasterIdLst>
    <p:handoutMasterId r:id="rId25"/>
  </p:handoutMasterIdLst>
  <p:sldIdLst>
    <p:sldId id="278" r:id="rId2"/>
    <p:sldId id="315" r:id="rId3"/>
    <p:sldId id="316" r:id="rId4"/>
    <p:sldId id="325" r:id="rId5"/>
    <p:sldId id="326" r:id="rId6"/>
    <p:sldId id="327" r:id="rId7"/>
    <p:sldId id="324" r:id="rId8"/>
    <p:sldId id="320" r:id="rId9"/>
    <p:sldId id="318" r:id="rId10"/>
    <p:sldId id="306" r:id="rId11"/>
    <p:sldId id="260" r:id="rId12"/>
    <p:sldId id="300" r:id="rId13"/>
    <p:sldId id="329" r:id="rId14"/>
    <p:sldId id="301" r:id="rId15"/>
    <p:sldId id="302" r:id="rId16"/>
    <p:sldId id="303" r:id="rId17"/>
    <p:sldId id="304" r:id="rId18"/>
    <p:sldId id="305" r:id="rId19"/>
    <p:sldId id="286" r:id="rId20"/>
    <p:sldId id="322" r:id="rId21"/>
    <p:sldId id="323" r:id="rId22"/>
    <p:sldId id="294" r:id="rId23"/>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8" clrIdx="0">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413" autoAdjust="0"/>
  </p:normalViewPr>
  <p:slideViewPr>
    <p:cSldViewPr snapToGrid="0">
      <p:cViewPr varScale="1">
        <p:scale>
          <a:sx n="79" d="100"/>
          <a:sy n="79" d="100"/>
        </p:scale>
        <p:origin x="1776" y="84"/>
      </p:cViewPr>
      <p:guideLst/>
    </p:cSldViewPr>
  </p:slideViewPr>
  <p:notesTextViewPr>
    <p:cViewPr>
      <p:scale>
        <a:sx n="1" d="1"/>
        <a:sy n="1" d="1"/>
      </p:scale>
      <p:origin x="0" y="0"/>
    </p:cViewPr>
  </p:notesTextViewPr>
  <p:sorterViewPr>
    <p:cViewPr>
      <p:scale>
        <a:sx n="6929" d="10000"/>
        <a:sy n="6929" d="10000"/>
      </p:scale>
      <p:origin x="0" y="0"/>
    </p:cViewPr>
  </p:sorter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711.xml" Id="rId8" /><Relationship Type="http://schemas.openxmlformats.org/officeDocument/2006/relationships/slide" Target="/ppt/slides/slide1222.xml" Id="rId13" /><Relationship Type="http://schemas.openxmlformats.org/officeDocument/2006/relationships/slide" Target="/ppt/slides/slide1733.xml" Id="rId18" /><Relationship Type="http://schemas.openxmlformats.org/officeDocument/2006/relationships/commentAuthors" Target="/ppt/commentAuthors.xml" Id="rId26" /><Relationship Type="http://schemas.openxmlformats.org/officeDocument/2006/relationships/slide" Target="/ppt/slides/slide244.xml" Id="rId3" /><Relationship Type="http://schemas.openxmlformats.org/officeDocument/2006/relationships/slide" Target="/ppt/slides/slide2055.xml" Id="rId21" /><Relationship Type="http://schemas.openxmlformats.org/officeDocument/2006/relationships/slide" Target="/ppt/slides/slide666.xml" Id="rId7" /><Relationship Type="http://schemas.openxmlformats.org/officeDocument/2006/relationships/slide" Target="/ppt/slides/slide1177.xml" Id="rId12" /><Relationship Type="http://schemas.openxmlformats.org/officeDocument/2006/relationships/slide" Target="/ppt/slides/slide1688.xml" Id="rId17" /><Relationship Type="http://schemas.openxmlformats.org/officeDocument/2006/relationships/handoutMaster" Target="/ppt/handoutMasters/handoutMaster111.xml" Id="rId25" /><Relationship Type="http://schemas.openxmlformats.org/officeDocument/2006/relationships/slide" Target="/ppt/slides/slide199.xml" Id="rId2" /><Relationship Type="http://schemas.openxmlformats.org/officeDocument/2006/relationships/slide" Target="/ppt/slides/slide151010.xml" Id="rId16" /><Relationship Type="http://schemas.openxmlformats.org/officeDocument/2006/relationships/slide" Target="/ppt/slides/slide191111.xml" Id="rId20" /><Relationship Type="http://schemas.openxmlformats.org/officeDocument/2006/relationships/theme" Target="/ppt/theme/theme122.xml" Id="rId29" /><Relationship Type="http://schemas.openxmlformats.org/officeDocument/2006/relationships/slideMaster" Target="/ppt/slideMasters/slideMaster111.xml" Id="rId1" /><Relationship Type="http://schemas.openxmlformats.org/officeDocument/2006/relationships/slide" Target="/ppt/slides/slide51212.xml" Id="rId6" /><Relationship Type="http://schemas.openxmlformats.org/officeDocument/2006/relationships/slide" Target="/ppt/slides/slide101313.xml" Id="rId11" /><Relationship Type="http://schemas.openxmlformats.org/officeDocument/2006/relationships/notesMaster" Target="/ppt/notesMasters/notesMaster111.xml" Id="rId24" /><Relationship Type="http://schemas.openxmlformats.org/officeDocument/2006/relationships/slide" Target="/ppt/slides/slide41414.xml" Id="rId5" /><Relationship Type="http://schemas.openxmlformats.org/officeDocument/2006/relationships/slide" Target="/ppt/slides/slide141515.xml" Id="rId15" /><Relationship Type="http://schemas.openxmlformats.org/officeDocument/2006/relationships/slide" Target="/ppt/slides/slide221616.xml" Id="rId23" /><Relationship Type="http://schemas.openxmlformats.org/officeDocument/2006/relationships/viewProps" Target="/ppt/viewProps.xml" Id="rId28" /><Relationship Type="http://schemas.openxmlformats.org/officeDocument/2006/relationships/slide" Target="/ppt/slides/slide91717.xml" Id="rId10" /><Relationship Type="http://schemas.openxmlformats.org/officeDocument/2006/relationships/slide" Target="/ppt/slides/slide181818.xml" Id="rId19" /><Relationship Type="http://schemas.openxmlformats.org/officeDocument/2006/relationships/slide" Target="/ppt/slides/slide31919.xml" Id="rId4" /><Relationship Type="http://schemas.openxmlformats.org/officeDocument/2006/relationships/slide" Target="/ppt/slides/slide82020.xml" Id="rId9" /><Relationship Type="http://schemas.openxmlformats.org/officeDocument/2006/relationships/slide" Target="/ppt/slides/slide132121.xml" Id="rId14" /><Relationship Type="http://schemas.openxmlformats.org/officeDocument/2006/relationships/slide" Target="/ppt/slides/slide212222.xml" Id="rId22" /><Relationship Type="http://schemas.openxmlformats.org/officeDocument/2006/relationships/presProps" Target="/ppt/presProps.xml" Id="rId27" /><Relationship Type="http://schemas.openxmlformats.org/officeDocument/2006/relationships/tableStyles" Target="/ppt/tableStyles.xml" Id="rId30" /></Relationships>
</file>

<file path=ppt/handoutMasters/_rels/handoutMaster111.xml.rels>&#65279;<?xml version="1.0" encoding="utf-8"?><Relationships xmlns="http://schemas.openxmlformats.org/package/2006/relationships"><Relationship Type="http://schemas.openxmlformats.org/officeDocument/2006/relationships/theme" Target="/ppt/theme/theme333.xml" Id="rId1" /></Relationships>
</file>

<file path=ppt/handoutMasters/handoutMaster1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19.05.2021</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11.xml.rels>&#65279;<?xml version="1.0" encoding="utf-8"?><Relationships xmlns="http://schemas.openxmlformats.org/package/2006/relationships"><Relationship Type="http://schemas.openxmlformats.org/officeDocument/2006/relationships/theme" Target="/ppt/theme/theme211.xml" Id="rId1" /></Relationships>
</file>

<file path=ppt/notesMasters/notesMaster11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19/05/2021</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66.xml.rels>&#65279;<?xml version="1.0" encoding="utf-8"?><Relationships xmlns="http://schemas.openxmlformats.org/package/2006/relationships"><Relationship Type="http://schemas.openxmlformats.org/officeDocument/2006/relationships/slide" Target="/ppt/slides/slide1177.xml" Id="rId2" /><Relationship Type="http://schemas.openxmlformats.org/officeDocument/2006/relationships/notesMaster" Target="/ppt/notesMasters/notesMaster111.xml" Id="rId1" /></Relationships>
</file>

<file path=ppt/notesSlides/_rels/notesSlide1122.xml.rels>&#65279;<?xml version="1.0" encoding="utf-8"?><Relationships xmlns="http://schemas.openxmlformats.org/package/2006/relationships"><Relationship Type="http://schemas.openxmlformats.org/officeDocument/2006/relationships/slide" Target="/ppt/slides/slide1222.xml" Id="rId2" /><Relationship Type="http://schemas.openxmlformats.org/officeDocument/2006/relationships/notesMaster" Target="/ppt/notesMasters/notesMaster111.xml" Id="rId1" /></Relationships>
</file>

<file path=ppt/notesSlides/_rels/notesSlide121919.xml.rels>&#65279;<?xml version="1.0" encoding="utf-8"?><Relationships xmlns="http://schemas.openxmlformats.org/package/2006/relationships"><Relationship Type="http://schemas.openxmlformats.org/officeDocument/2006/relationships/slide" Target="/ppt/slides/slide132121.xml" Id="rId2" /><Relationship Type="http://schemas.openxmlformats.org/officeDocument/2006/relationships/notesMaster" Target="/ppt/notesMasters/notesMaster111.xml" Id="rId1" /></Relationships>
</file>

<file path=ppt/notesSlides/_rels/notesSlide131414.xml.rels>&#65279;<?xml version="1.0" encoding="utf-8"?><Relationships xmlns="http://schemas.openxmlformats.org/package/2006/relationships"><Relationship Type="http://schemas.openxmlformats.org/officeDocument/2006/relationships/slide" Target="/ppt/slides/slide141515.xml" Id="rId2" /><Relationship Type="http://schemas.openxmlformats.org/officeDocument/2006/relationships/notesMaster" Target="/ppt/notesMasters/notesMaster111.xml" Id="rId1" /></Relationships>
</file>

<file path=ppt/notesSlides/_rels/notesSlide1499.xml.rels>&#65279;<?xml version="1.0" encoding="utf-8"?><Relationships xmlns="http://schemas.openxmlformats.org/package/2006/relationships"><Relationship Type="http://schemas.openxmlformats.org/officeDocument/2006/relationships/slide" Target="/ppt/slides/slide151010.xml" Id="rId2" /><Relationship Type="http://schemas.openxmlformats.org/officeDocument/2006/relationships/notesMaster" Target="/ppt/notesMasters/notesMaster111.xml" Id="rId1" /></Relationships>
</file>

<file path=ppt/notesSlides/_rels/notesSlide1577.xml.rels>&#65279;<?xml version="1.0" encoding="utf-8"?><Relationships xmlns="http://schemas.openxmlformats.org/package/2006/relationships"><Relationship Type="http://schemas.openxmlformats.org/officeDocument/2006/relationships/slide" Target="/ppt/slides/slide1688.xml" Id="rId2" /><Relationship Type="http://schemas.openxmlformats.org/officeDocument/2006/relationships/notesMaster" Target="/ppt/notesMasters/notesMaster111.xml" Id="rId1" /></Relationships>
</file>

<file path=ppt/notesSlides/_rels/notesSlide1633.xml.rels>&#65279;<?xml version="1.0" encoding="utf-8"?><Relationships xmlns="http://schemas.openxmlformats.org/package/2006/relationships"><Relationship Type="http://schemas.openxmlformats.org/officeDocument/2006/relationships/slide" Target="/ppt/slides/slide1733.xml" Id="rId2" /><Relationship Type="http://schemas.openxmlformats.org/officeDocument/2006/relationships/notesMaster" Target="/ppt/notesMasters/notesMaster111.xml" Id="rId1" /></Relationships>
</file>

<file path=ppt/notesSlides/_rels/notesSlide171616.xml.rels>&#65279;<?xml version="1.0" encoding="utf-8"?><Relationships xmlns="http://schemas.openxmlformats.org/package/2006/relationships"><Relationship Type="http://schemas.openxmlformats.org/officeDocument/2006/relationships/slide" Target="/ppt/slides/slide181818.xml" Id="rId2" /><Relationship Type="http://schemas.openxmlformats.org/officeDocument/2006/relationships/notesMaster" Target="/ppt/notesMasters/notesMaster111.xml" Id="rId1" /></Relationships>
</file>

<file path=ppt/notesSlides/_rels/notesSlide181010.xml.rels>&#65279;<?xml version="1.0" encoding="utf-8"?><Relationships xmlns="http://schemas.openxmlformats.org/package/2006/relationships"><Relationship Type="http://schemas.openxmlformats.org/officeDocument/2006/relationships/slide" Target="/ppt/slides/slide191111.xml" Id="rId2" /><Relationship Type="http://schemas.openxmlformats.org/officeDocument/2006/relationships/notesMaster" Target="/ppt/notesMasters/notesMaster111.xml" Id="rId1" /></Relationships>
</file>

<file path=ppt/notesSlides/_rels/notesSlide188.xml.rels>&#65279;<?xml version="1.0" encoding="utf-8"?><Relationships xmlns="http://schemas.openxmlformats.org/package/2006/relationships"><Relationship Type="http://schemas.openxmlformats.org/officeDocument/2006/relationships/slide" Target="/ppt/slides/slide199.xml" Id="rId2" /><Relationship Type="http://schemas.openxmlformats.org/officeDocument/2006/relationships/notesMaster" Target="/ppt/notesMasters/notesMaster111.xml" Id="rId1" /></Relationships>
</file>

<file path=ppt/notesSlides/_rels/notesSlide1944.xml.rels>&#65279;<?xml version="1.0" encoding="utf-8"?><Relationships xmlns="http://schemas.openxmlformats.org/package/2006/relationships"><Relationship Type="http://schemas.openxmlformats.org/officeDocument/2006/relationships/slide" Target="/ppt/slides/slide2055.xml" Id="rId2" /><Relationship Type="http://schemas.openxmlformats.org/officeDocument/2006/relationships/notesMaster" Target="/ppt/notesMasters/notesMaster111.xml" Id="rId1" /></Relationships>
</file>

<file path=ppt/notesSlides/_rels/notesSlide202020.xml.rels>&#65279;<?xml version="1.0" encoding="utf-8"?><Relationships xmlns="http://schemas.openxmlformats.org/package/2006/relationships"><Relationship Type="http://schemas.openxmlformats.org/officeDocument/2006/relationships/slide" Target="/ppt/slides/slide212222.xml" Id="rId2" /><Relationship Type="http://schemas.openxmlformats.org/officeDocument/2006/relationships/notesMaster" Target="/ppt/notesMasters/notesMaster111.xml" Id="rId1" /></Relationships>
</file>

<file path=ppt/notesSlides/_rels/notesSlide21717.xml.rels>&#65279;<?xml version="1.0" encoding="utf-8"?><Relationships xmlns="http://schemas.openxmlformats.org/package/2006/relationships"><Relationship Type="http://schemas.openxmlformats.org/officeDocument/2006/relationships/slide" Target="/ppt/slides/slide31919.xml" Id="rId2" /><Relationship Type="http://schemas.openxmlformats.org/officeDocument/2006/relationships/notesMaster" Target="/ppt/notesMasters/notesMaster111.xml" Id="rId1" /></Relationships>
</file>

<file path=ppt/notesSlides/_rels/notesSlide31313.xml.rels>&#65279;<?xml version="1.0" encoding="utf-8"?><Relationships xmlns="http://schemas.openxmlformats.org/package/2006/relationships"><Relationship Type="http://schemas.openxmlformats.org/officeDocument/2006/relationships/slide" Target="/ppt/slides/slide41414.xml" Id="rId2" /><Relationship Type="http://schemas.openxmlformats.org/officeDocument/2006/relationships/notesMaster" Target="/ppt/notesMasters/notesMaster111.xml" Id="rId1" /></Relationships>
</file>

<file path=ppt/notesSlides/_rels/notesSlide41111.xml.rels>&#65279;<?xml version="1.0" encoding="utf-8"?><Relationships xmlns="http://schemas.openxmlformats.org/package/2006/relationships"><Relationship Type="http://schemas.openxmlformats.org/officeDocument/2006/relationships/slide" Target="/ppt/slides/slide51212.xml" Id="rId2" /><Relationship Type="http://schemas.openxmlformats.org/officeDocument/2006/relationships/notesMaster" Target="/ppt/notesMasters/notesMaster111.xml" Id="rId1" /></Relationships>
</file>

<file path=ppt/notesSlides/_rels/notesSlide555.xml.rels>&#65279;<?xml version="1.0" encoding="utf-8"?><Relationships xmlns="http://schemas.openxmlformats.org/package/2006/relationships"><Relationship Type="http://schemas.openxmlformats.org/officeDocument/2006/relationships/slide" Target="/ppt/slides/slide666.xml" Id="rId2" /><Relationship Type="http://schemas.openxmlformats.org/officeDocument/2006/relationships/notesMaster" Target="/ppt/notesMasters/notesMaster111.xml" Id="rId1" /></Relationships>
</file>

<file path=ppt/notesSlides/_rels/notesSlide611.xml.rels>&#65279;<?xml version="1.0" encoding="utf-8"?><Relationships xmlns="http://schemas.openxmlformats.org/package/2006/relationships"><Relationship Type="http://schemas.openxmlformats.org/officeDocument/2006/relationships/slide" Target="/ppt/slides/slide711.xml" Id="rId2" /><Relationship Type="http://schemas.openxmlformats.org/officeDocument/2006/relationships/notesMaster" Target="/ppt/notesMasters/notesMaster111.xml" Id="rId1" /></Relationships>
</file>

<file path=ppt/notesSlides/_rels/notesSlide71818.xml.rels>&#65279;<?xml version="1.0" encoding="utf-8"?><Relationships xmlns="http://schemas.openxmlformats.org/package/2006/relationships"><Relationship Type="http://schemas.openxmlformats.org/officeDocument/2006/relationships/slide" Target="/ppt/slides/slide82020.xml" Id="rId2" /><Relationship Type="http://schemas.openxmlformats.org/officeDocument/2006/relationships/notesMaster" Target="/ppt/notesMasters/notesMaster111.xml" Id="rId1" /></Relationships>
</file>

<file path=ppt/notesSlides/_rels/notesSlide81515.xml.rels>&#65279;<?xml version="1.0" encoding="utf-8"?><Relationships xmlns="http://schemas.openxmlformats.org/package/2006/relationships"><Relationship Type="http://schemas.openxmlformats.org/officeDocument/2006/relationships/slide" Target="/ppt/slides/slide91717.xml" Id="rId2" /><Relationship Type="http://schemas.openxmlformats.org/officeDocument/2006/relationships/notesMaster" Target="/ppt/notesMasters/notesMaster111.xml" Id="rId1" /></Relationships>
</file>

<file path=ppt/notesSlides/_rels/notesSlide91212.xml.rels>&#65279;<?xml version="1.0" encoding="utf-8"?><Relationships xmlns="http://schemas.openxmlformats.org/package/2006/relationships"><Relationship Type="http://schemas.openxmlformats.org/officeDocument/2006/relationships/slide" Target="/ppt/slides/slide101313.xml" Id="rId2" /><Relationship Type="http://schemas.openxmlformats.org/officeDocument/2006/relationships/notesMaster" Target="/ppt/notesMasters/notesMaster111.xml" Id="rId1" /></Relationships>
</file>

<file path=ppt/notesSlides/notesSlide106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err="1"/>
              <a:t>nous </a:t>
            </a:r>
            <a:r>
              <a:rPr lang="es-ES_tradnl" baseline="0" dirty="0" err="1"/>
              <a:t>nous concentrons </a:t>
            </a:r>
            <a:r>
              <a:rPr lang="es-ES_tradnl" baseline="0" dirty="0" err="1"/>
              <a:t>sur </a:t>
            </a:r>
            <a:r>
              <a:rPr lang="es-ES_tradnl" baseline="0" dirty="0" err="1"/>
              <a:t>le </a:t>
            </a:r>
            <a:r>
              <a:rPr lang="es-ES_tradnl" baseline="0" dirty="0" err="1"/>
              <a:t>contenu </a:t>
            </a:r>
            <a:r>
              <a:rPr lang="es-ES_tradnl" baseline="0" dirty="0" err="1"/>
              <a:t>des </a:t>
            </a:r>
            <a:r>
              <a:rPr lang="es-ES_tradnl" baseline="0" dirty="0"/>
              <a:t>5 </a:t>
            </a:r>
            <a:r>
              <a:rPr lang="es-ES_tradnl" baseline="0" dirty="0" err="1"/>
              <a:t>qui </a:t>
            </a:r>
            <a:r>
              <a:rPr lang="es-ES_tradnl" baseline="0" dirty="0"/>
              <a:t>sont </a:t>
            </a:r>
            <a:r>
              <a:rPr lang="es-ES_tradnl" baseline="0" dirty="0" err="1"/>
              <a:t>pertinents </a:t>
            </a:r>
            <a:r>
              <a:rPr lang="es-ES_tradnl" baseline="0" dirty="0"/>
              <a:t>pour l'OEPP (1,2,3,4,et 6)</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s-ES"/>
          </a:p>
        </p:txBody>
      </p:sp>
    </p:spTree>
    <p:extLst>
      <p:ext uri="{BB962C8B-B14F-4D97-AF65-F5344CB8AC3E}">
        <p14:creationId xmlns:p14="http://schemas.microsoft.com/office/powerpoint/2010/main" val="3235978543"/>
      </p:ext>
    </p:extLst>
  </p:cSld>
  <p:clrMapOvr>
    <a:masterClrMapping/>
  </p:clrMapOvr>
</p:notes>
</file>

<file path=ppt/notesSlides/notesSlide112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12</a:t>
            </a:fld>
            <a:endParaRPr lang="es-ES"/>
          </a:p>
        </p:txBody>
      </p:sp>
    </p:spTree>
    <p:extLst>
      <p:ext uri="{BB962C8B-B14F-4D97-AF65-F5344CB8AC3E}">
        <p14:creationId xmlns:p14="http://schemas.microsoft.com/office/powerpoint/2010/main" val="1786893046"/>
      </p:ext>
    </p:extLst>
  </p:cSld>
  <p:clrMapOvr>
    <a:masterClrMapping/>
  </p:clrMapOvr>
</p:notes>
</file>

<file path=ppt/notesSlides/notesSlide12191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13</a:t>
            </a:fld>
            <a:endParaRPr lang="es-ES"/>
          </a:p>
        </p:txBody>
      </p:sp>
    </p:spTree>
    <p:extLst>
      <p:ext uri="{BB962C8B-B14F-4D97-AF65-F5344CB8AC3E}">
        <p14:creationId xmlns:p14="http://schemas.microsoft.com/office/powerpoint/2010/main" val="2028531797"/>
      </p:ext>
    </p:extLst>
  </p:cSld>
  <p:clrMapOvr>
    <a:masterClrMapping/>
  </p:clrMapOvr>
</p:notes>
</file>

<file path=ppt/notesSlides/notesSlide13141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14</a:t>
            </a:fld>
            <a:endParaRPr lang="es-ES"/>
          </a:p>
        </p:txBody>
      </p:sp>
    </p:spTree>
    <p:extLst>
      <p:ext uri="{BB962C8B-B14F-4D97-AF65-F5344CB8AC3E}">
        <p14:creationId xmlns:p14="http://schemas.microsoft.com/office/powerpoint/2010/main" val="3224357467"/>
      </p:ext>
    </p:extLst>
  </p:cSld>
  <p:clrMapOvr>
    <a:masterClrMapping/>
  </p:clrMapOvr>
</p:notes>
</file>

<file path=ppt/notesSlides/notesSlide149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15</a:t>
            </a:fld>
            <a:endParaRPr lang="es-ES"/>
          </a:p>
        </p:txBody>
      </p:sp>
    </p:spTree>
    <p:extLst>
      <p:ext uri="{BB962C8B-B14F-4D97-AF65-F5344CB8AC3E}">
        <p14:creationId xmlns:p14="http://schemas.microsoft.com/office/powerpoint/2010/main" val="3755785580"/>
      </p:ext>
    </p:extLst>
  </p:cSld>
  <p:clrMapOvr>
    <a:masterClrMapping/>
  </p:clrMapOvr>
</p:notes>
</file>

<file path=ppt/notesSlides/notesSlide157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sz="1200" b="0" i="0" u="none" strike="noStrike" kern="1200" baseline="0" noProof="0" dirty="0">
              <a:solidFill>
                <a:schemeClr val="tx1"/>
              </a:solidFill>
              <a:latin typeface="Arial" charset="0"/>
              <a:ea typeface="+mn-ea"/>
              <a:cs typeface="+mn-cs"/>
            </a:endParaRPr>
          </a:p>
          <a:p>
            <a:endParaRPr lang="en-GB" sz="1200" b="0" i="0" u="none" strike="noStrike" kern="1200" baseline="0" noProof="0" dirty="0">
              <a:solidFill>
                <a:schemeClr val="tx1"/>
              </a:solidFill>
              <a:latin typeface="Arial" charset="0"/>
              <a:ea typeface="+mn-ea"/>
              <a:cs typeface="+mn-cs"/>
            </a:endParaRPr>
          </a:p>
          <a:p>
            <a:endParaRPr lang="en-GB" sz="1200" b="0" i="0" u="none" strike="noStrike" kern="1200" baseline="0" noProof="0" dirty="0">
              <a:solidFill>
                <a:schemeClr val="tx1"/>
              </a:solidFill>
              <a:latin typeface="Arial" charset="0"/>
              <a:ea typeface="+mn-ea"/>
              <a:cs typeface="+mn-cs"/>
            </a:endParaRPr>
          </a:p>
          <a:p>
            <a:endParaRPr lang="en-GB" noProof="0"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s-ES"/>
          </a:p>
        </p:txBody>
      </p:sp>
    </p:spTree>
    <p:extLst>
      <p:ext uri="{BB962C8B-B14F-4D97-AF65-F5344CB8AC3E}">
        <p14:creationId xmlns:p14="http://schemas.microsoft.com/office/powerpoint/2010/main" val="398159986"/>
      </p:ext>
    </p:extLst>
  </p:cSld>
  <p:clrMapOvr>
    <a:masterClrMapping/>
  </p:clrMapOvr>
</p:notes>
</file>

<file path=ppt/notesSlides/notesSlide163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17</a:t>
            </a:fld>
            <a:endParaRPr lang="es-ES"/>
          </a:p>
        </p:txBody>
      </p:sp>
    </p:spTree>
    <p:extLst>
      <p:ext uri="{BB962C8B-B14F-4D97-AF65-F5344CB8AC3E}">
        <p14:creationId xmlns:p14="http://schemas.microsoft.com/office/powerpoint/2010/main" val="329200879"/>
      </p:ext>
    </p:extLst>
  </p:cSld>
  <p:clrMapOvr>
    <a:masterClrMapping/>
  </p:clrMapOvr>
</p:notes>
</file>

<file path=ppt/notesSlides/notesSlide17161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Qui finance l'avocat dans les cas OEPP ? L'EM, voir Art. 91(5) du Règlement de l'OEPP : "... Les dépenses opérationnelles de l'OEPP n'incluent pas, en principe, les coûts liés aux mesures d'investigation menées par les autorités nationales compétentes ni les coûts de l'assistance juridique".</a:t>
            </a:r>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18</a:t>
            </a:fld>
            <a:endParaRPr lang="es-ES"/>
          </a:p>
        </p:txBody>
      </p:sp>
    </p:spTree>
    <p:extLst>
      <p:ext uri="{BB962C8B-B14F-4D97-AF65-F5344CB8AC3E}">
        <p14:creationId xmlns:p14="http://schemas.microsoft.com/office/powerpoint/2010/main" val="4199407041"/>
      </p:ext>
    </p:extLst>
  </p:cSld>
  <p:clrMapOvr>
    <a:masterClrMapping/>
  </p:clrMapOvr>
</p:notes>
</file>

<file path=ppt/notesSlides/notesSlide1810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19</a:t>
            </a:fld>
            <a:endParaRPr lang="es-ES"/>
          </a:p>
        </p:txBody>
      </p:sp>
    </p:spTree>
    <p:extLst>
      <p:ext uri="{BB962C8B-B14F-4D97-AF65-F5344CB8AC3E}">
        <p14:creationId xmlns:p14="http://schemas.microsoft.com/office/powerpoint/2010/main" val="2355214038"/>
      </p:ext>
    </p:extLst>
  </p:cSld>
  <p:clrMapOvr>
    <a:masterClrMapping/>
  </p:clrMapOvr>
</p:notes>
</file>

<file path=ppt/notesSlides/notesSlide18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94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Vous </a:t>
            </a:r>
            <a:r>
              <a:rPr lang="es-ES" dirty="0"/>
              <a:t>pouvez </a:t>
            </a:r>
            <a:r>
              <a:rPr lang="es-ES" dirty="0" err="1"/>
              <a:t>discuter de </a:t>
            </a:r>
            <a:r>
              <a:rPr lang="es-ES" dirty="0" err="1"/>
              <a:t>la manière dont </a:t>
            </a:r>
            <a:r>
              <a:rPr lang="es-ES" baseline="0" dirty="0" err="1"/>
              <a:t>cette </a:t>
            </a:r>
            <a:r>
              <a:rPr lang="es-ES" baseline="0" dirty="0" err="1"/>
              <a:t>interaction </a:t>
            </a:r>
            <a:r>
              <a:rPr lang="es-ES" baseline="0" dirty="0" err="1"/>
              <a:t>fonctionnera </a:t>
            </a:r>
            <a:r>
              <a:rPr lang="es-ES" baseline="0" dirty="0" err="1"/>
              <a:t>à partir du </a:t>
            </a:r>
            <a:r>
              <a:rPr lang="es-ES" baseline="0" dirty="0" err="1"/>
              <a:t>point de </a:t>
            </a:r>
            <a:r>
              <a:rPr lang="es-ES" baseline="0" dirty="0" err="1"/>
              <a:t>départ </a:t>
            </a:r>
            <a:r>
              <a:rPr lang="es-ES" baseline="0" dirty="0"/>
              <a:t>de </a:t>
            </a:r>
            <a:r>
              <a:rPr lang="es-ES" baseline="0" dirty="0" err="1"/>
              <a:t>votre </a:t>
            </a:r>
            <a:r>
              <a:rPr lang="es-ES" baseline="0" dirty="0" err="1"/>
              <a:t>droit </a:t>
            </a:r>
            <a:r>
              <a:rPr lang="es-ES" baseline="0" dirty="0" err="1"/>
              <a:t>national.</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20</a:t>
            </a:fld>
            <a:endParaRPr lang="es-ES"/>
          </a:p>
        </p:txBody>
      </p:sp>
    </p:spTree>
    <p:extLst>
      <p:ext uri="{BB962C8B-B14F-4D97-AF65-F5344CB8AC3E}">
        <p14:creationId xmlns:p14="http://schemas.microsoft.com/office/powerpoint/2010/main" val="2860365558"/>
      </p:ext>
    </p:extLst>
  </p:cSld>
  <p:clrMapOvr>
    <a:masterClrMapping/>
  </p:clrMapOvr>
</p:notes>
</file>

<file path=ppt/notesSlides/notesSlide20202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Bonne </a:t>
            </a:r>
            <a:r>
              <a:rPr lang="es-ES_tradnl" baseline="0" dirty="0"/>
              <a:t>réponse B)</a:t>
            </a:r>
            <a:endParaRPr lang="en-GB"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21</a:t>
            </a:fld>
            <a:endParaRPr lang="es-ES"/>
          </a:p>
        </p:txBody>
      </p:sp>
    </p:spTree>
    <p:extLst>
      <p:ext uri="{BB962C8B-B14F-4D97-AF65-F5344CB8AC3E}">
        <p14:creationId xmlns:p14="http://schemas.microsoft.com/office/powerpoint/2010/main" val="3193737598"/>
      </p:ext>
    </p:extLst>
  </p:cSld>
  <p:clrMapOvr>
    <a:masterClrMapping/>
  </p:clrMapOvr>
</p:notes>
</file>

<file path=ppt/notesSlides/notesSlide2171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3</a:t>
            </a:fld>
            <a:endParaRPr lang="es-ES"/>
          </a:p>
        </p:txBody>
      </p:sp>
    </p:spTree>
    <p:extLst>
      <p:ext uri="{BB962C8B-B14F-4D97-AF65-F5344CB8AC3E}">
        <p14:creationId xmlns:p14="http://schemas.microsoft.com/office/powerpoint/2010/main" val="2356899453"/>
      </p:ext>
    </p:extLst>
  </p:cSld>
  <p:clrMapOvr>
    <a:masterClrMapping/>
  </p:clrMapOvr>
</p:notes>
</file>

<file path=ppt/notesSlides/notesSlide3131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s-ES"/>
          </a:p>
        </p:txBody>
      </p:sp>
    </p:spTree>
    <p:extLst>
      <p:ext uri="{BB962C8B-B14F-4D97-AF65-F5344CB8AC3E}">
        <p14:creationId xmlns:p14="http://schemas.microsoft.com/office/powerpoint/2010/main" val="2843958058"/>
      </p:ext>
    </p:extLst>
  </p:cSld>
  <p:clrMapOvr>
    <a:masterClrMapping/>
  </p:clrMapOvr>
</p:notes>
</file>

<file path=ppt/notesSlides/notesSlide411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5</a:t>
            </a:fld>
            <a:endParaRPr lang="es-ES"/>
          </a:p>
        </p:txBody>
      </p:sp>
    </p:spTree>
    <p:extLst>
      <p:ext uri="{BB962C8B-B14F-4D97-AF65-F5344CB8AC3E}">
        <p14:creationId xmlns:p14="http://schemas.microsoft.com/office/powerpoint/2010/main" val="678680464"/>
      </p:ext>
    </p:extLst>
  </p:cSld>
  <p:clrMapOvr>
    <a:masterClrMapping/>
  </p:clrMapOvr>
</p:notes>
</file>

<file path=ppt/notesSlides/notesSlide55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6</a:t>
            </a:fld>
            <a:endParaRPr lang="es-ES"/>
          </a:p>
        </p:txBody>
      </p:sp>
    </p:spTree>
    <p:extLst>
      <p:ext uri="{BB962C8B-B14F-4D97-AF65-F5344CB8AC3E}">
        <p14:creationId xmlns:p14="http://schemas.microsoft.com/office/powerpoint/2010/main" val="3399259757"/>
      </p:ext>
    </p:extLst>
  </p:cSld>
  <p:clrMapOvr>
    <a:masterClrMapping/>
  </p:clrMapOvr>
</p:notes>
</file>

<file path=ppt/notesSlides/notesSlide6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LA CHARTE DE L'UE S'APPLIQUE A L'EPPO. MAIS LE FERA-T-ELLE ? QUELLES SONT LES </a:t>
            </a:r>
            <a:r>
              <a:rPr lang="es-ES_tradnl" baseline="0" dirty="0"/>
              <a:t>DIFFICULTÉS </a:t>
            </a:r>
            <a:r>
              <a:rPr lang="es-ES_tradnl" dirty="0"/>
              <a:t>ENVISAGÉES </a:t>
            </a:r>
            <a:r>
              <a:rPr lang="es-ES_tradnl" baseline="0" dirty="0"/>
              <a:t>?</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7</a:t>
            </a:fld>
            <a:endParaRPr lang="es-ES"/>
          </a:p>
        </p:txBody>
      </p:sp>
    </p:spTree>
    <p:extLst>
      <p:ext uri="{BB962C8B-B14F-4D97-AF65-F5344CB8AC3E}">
        <p14:creationId xmlns:p14="http://schemas.microsoft.com/office/powerpoint/2010/main" val="2391389632"/>
      </p:ext>
    </p:extLst>
  </p:cSld>
  <p:clrMapOvr>
    <a:masterClrMapping/>
  </p:clrMapOvr>
</p:notes>
</file>

<file path=ppt/notesSlides/notesSlide7181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Depuis le </a:t>
            </a:r>
            <a:r>
              <a:rPr lang="es-ES_tradnl" dirty="0" err="1"/>
              <a:t>traité </a:t>
            </a:r>
            <a:r>
              <a:rPr lang="es-ES_tradnl" dirty="0"/>
              <a:t>de </a:t>
            </a:r>
            <a:r>
              <a:rPr lang="es-ES_tradnl" dirty="0" err="1"/>
              <a:t>Lisbonne</a:t>
            </a:r>
            <a:r>
              <a:rPr lang="es-ES_tradnl" dirty="0"/>
              <a:t>, </a:t>
            </a:r>
            <a:r>
              <a:rPr lang="es-ES_tradnl" dirty="0" err="1"/>
              <a:t>les </a:t>
            </a:r>
            <a:r>
              <a:rPr lang="es-ES_tradnl" dirty="0"/>
              <a:t>droits fondamentaux </a:t>
            </a:r>
            <a:r>
              <a:rPr lang="es-ES_tradnl" dirty="0" err="1"/>
              <a:t>énoncés </a:t>
            </a:r>
            <a:r>
              <a:rPr lang="es-ES_tradnl" dirty="0"/>
              <a:t>dans </a:t>
            </a:r>
            <a:r>
              <a:rPr lang="es-ES_tradnl" dirty="0" err="1"/>
              <a:t>la </a:t>
            </a:r>
            <a:r>
              <a:rPr lang="es-ES_tradnl" dirty="0" err="1"/>
              <a:t>Charte de l</a:t>
            </a:r>
            <a:r>
              <a:rPr lang="es-ES_tradnl" dirty="0"/>
              <a:t>'Union européenne </a:t>
            </a:r>
            <a:r>
              <a:rPr lang="es-ES_tradnl" dirty="0"/>
              <a:t>et </a:t>
            </a:r>
            <a:r>
              <a:rPr lang="es-ES_tradnl" dirty="0" err="1"/>
              <a:t>interprétés par </a:t>
            </a:r>
            <a:r>
              <a:rPr lang="es-ES_tradnl" dirty="0" err="1"/>
              <a:t>les </a:t>
            </a:r>
            <a:r>
              <a:rPr lang="es-ES_tradnl" dirty="0" err="1"/>
              <a:t>tribunaux </a:t>
            </a:r>
            <a:r>
              <a:rPr lang="es-ES_tradnl" dirty="0" err="1"/>
              <a:t>européens </a:t>
            </a:r>
            <a:r>
              <a:rPr lang="es-ES_tradnl" dirty="0" err="1"/>
              <a:t>sont </a:t>
            </a:r>
            <a:r>
              <a:rPr lang="es-ES_tradnl" dirty="0" err="1"/>
              <a:t>contraignants </a:t>
            </a:r>
            <a:r>
              <a:rPr lang="es-ES_tradnl" dirty="0"/>
              <a:t>et </a:t>
            </a:r>
            <a:r>
              <a:rPr lang="es-ES_tradnl" dirty="0" err="1"/>
              <a:t>la </a:t>
            </a:r>
            <a:r>
              <a:rPr lang="es-ES_tradnl" dirty="0" err="1"/>
              <a:t>Charte </a:t>
            </a:r>
            <a:r>
              <a:rPr lang="es-ES_tradnl" dirty="0"/>
              <a:t>a </a:t>
            </a:r>
            <a:r>
              <a:rPr lang="es-ES_tradnl" dirty="0" err="1"/>
              <a:t>la </a:t>
            </a:r>
            <a:r>
              <a:rPr lang="es-ES_tradnl" dirty="0" err="1"/>
              <a:t>même </a:t>
            </a:r>
            <a:r>
              <a:rPr lang="es-ES_tradnl" dirty="0" err="1"/>
              <a:t>valeur </a:t>
            </a:r>
            <a:r>
              <a:rPr lang="es-ES_tradnl" dirty="0"/>
              <a:t>juridique </a:t>
            </a:r>
            <a:r>
              <a:rPr lang="es-ES_tradnl" dirty="0"/>
              <a:t>que </a:t>
            </a:r>
            <a:r>
              <a:rPr lang="es-ES_tradnl" dirty="0" err="1"/>
              <a:t>les </a:t>
            </a:r>
            <a:r>
              <a:rPr lang="es-ES_tradnl" dirty="0" err="1"/>
              <a:t>traités </a:t>
            </a:r>
            <a:r>
              <a:rPr lang="es-ES_tradnl" dirty="0" err="1"/>
              <a:t>fondateurs</a:t>
            </a:r>
            <a:r>
              <a:rPr lang="es-ES_tradnl" dirty="0"/>
              <a:t>. (Art. 6 TUE)</a:t>
            </a:r>
            <a:endParaRPr lang="es-ES" dirty="0"/>
          </a:p>
          <a:p>
            <a:endParaRPr lang="es-ES" dirty="0"/>
          </a:p>
          <a:p>
            <a:r>
              <a:rPr lang="es-ES" dirty="0" err="1"/>
              <a:t>Article </a:t>
            </a:r>
            <a:r>
              <a:rPr lang="es-ES" dirty="0"/>
              <a:t>47 </a:t>
            </a:r>
            <a:r>
              <a:rPr lang="es-ES" dirty="0" err="1"/>
              <a:t>Droit </a:t>
            </a:r>
            <a:r>
              <a:rPr lang="es-ES" dirty="0"/>
              <a:t>à </a:t>
            </a:r>
            <a:r>
              <a:rPr lang="es-ES" dirty="0" err="1"/>
              <a:t>un </a:t>
            </a:r>
            <a:r>
              <a:rPr lang="es-ES" dirty="0" err="1"/>
              <a:t>recours </a:t>
            </a:r>
            <a:r>
              <a:rPr lang="es-ES" dirty="0" err="1"/>
              <a:t>effectif </a:t>
            </a:r>
            <a:r>
              <a:rPr lang="es-ES" dirty="0"/>
              <a:t>et à un </a:t>
            </a:r>
            <a:r>
              <a:rPr lang="es-ES" dirty="0"/>
              <a:t>procès </a:t>
            </a:r>
            <a:r>
              <a:rPr lang="es-ES" dirty="0" err="1"/>
              <a:t>équitable</a:t>
            </a:r>
          </a:p>
          <a:p>
            <a:r>
              <a:rPr lang="es-ES" dirty="0" err="1"/>
              <a:t>Toute personne </a:t>
            </a:r>
            <a:r>
              <a:rPr lang="es-ES" dirty="0" err="1"/>
              <a:t>dont </a:t>
            </a:r>
            <a:r>
              <a:rPr lang="es-ES" dirty="0" err="1"/>
              <a:t>les </a:t>
            </a:r>
            <a:r>
              <a:rPr lang="es-ES" dirty="0" err="1"/>
              <a:t>droits </a:t>
            </a:r>
            <a:r>
              <a:rPr lang="es-ES" dirty="0"/>
              <a:t>et </a:t>
            </a:r>
            <a:r>
              <a:rPr lang="es-ES" dirty="0" err="1"/>
              <a:t>libertés </a:t>
            </a:r>
            <a:r>
              <a:rPr lang="es-ES" dirty="0" err="1"/>
              <a:t>garantis </a:t>
            </a:r>
            <a:r>
              <a:rPr lang="es-ES" dirty="0" err="1"/>
              <a:t>par </a:t>
            </a:r>
            <a:r>
              <a:rPr lang="es-ES" dirty="0" err="1"/>
              <a:t>le </a:t>
            </a:r>
            <a:r>
              <a:rPr lang="es-ES" dirty="0" err="1"/>
              <a:t>droit de </a:t>
            </a:r>
            <a:r>
              <a:rPr lang="es-ES" dirty="0"/>
              <a:t>l'</a:t>
            </a:r>
            <a:r>
              <a:rPr lang="es-ES" dirty="0" err="1"/>
              <a:t>Union </a:t>
            </a:r>
            <a:r>
              <a:rPr lang="es-ES" dirty="0" err="1"/>
              <a:t>sont violés </a:t>
            </a:r>
            <a:r>
              <a:rPr lang="es-ES" dirty="0"/>
              <a:t>a </a:t>
            </a:r>
            <a:r>
              <a:rPr lang="es-ES" dirty="0" err="1"/>
              <a:t>droit </a:t>
            </a:r>
            <a:r>
              <a:rPr lang="es-ES" dirty="0" err="1"/>
              <a:t>à </a:t>
            </a:r>
            <a:r>
              <a:rPr lang="es-ES" dirty="0" err="1"/>
              <a:t>un </a:t>
            </a:r>
            <a:r>
              <a:rPr lang="es-ES" dirty="0" err="1"/>
              <a:t>recours </a:t>
            </a:r>
            <a:r>
              <a:rPr lang="es-ES" dirty="0" err="1"/>
              <a:t>effectif </a:t>
            </a:r>
            <a:r>
              <a:rPr lang="es-ES" dirty="0" err="1"/>
              <a:t>devant </a:t>
            </a:r>
            <a:r>
              <a:rPr lang="es-ES" dirty="0"/>
              <a:t>un tribunal dans le </a:t>
            </a:r>
            <a:r>
              <a:rPr lang="es-ES" dirty="0" err="1"/>
              <a:t>respect </a:t>
            </a:r>
            <a:r>
              <a:rPr lang="es-ES" dirty="0" err="1"/>
              <a:t>des </a:t>
            </a:r>
            <a:r>
              <a:rPr lang="es-ES" dirty="0" err="1"/>
              <a:t>conditions </a:t>
            </a:r>
            <a:r>
              <a:rPr lang="es-ES" dirty="0" err="1"/>
              <a:t>prévues </a:t>
            </a:r>
            <a:r>
              <a:rPr lang="es-ES" dirty="0"/>
              <a:t>au </a:t>
            </a:r>
            <a:r>
              <a:rPr lang="es-ES" dirty="0" err="1"/>
              <a:t>présent </a:t>
            </a:r>
            <a:r>
              <a:rPr lang="es-ES" dirty="0" err="1"/>
              <a:t>article</a:t>
            </a:r>
            <a:r>
              <a:rPr lang="es-ES" dirty="0"/>
              <a:t>.</a:t>
            </a:r>
          </a:p>
          <a:p>
            <a:r>
              <a:rPr lang="es-ES" dirty="0" err="1"/>
              <a:t>Article </a:t>
            </a:r>
            <a:r>
              <a:rPr lang="es-ES" dirty="0"/>
              <a:t>48 </a:t>
            </a:r>
            <a:r>
              <a:rPr lang="es-ES" dirty="0" err="1"/>
              <a:t>Présomption d</a:t>
            </a:r>
            <a:r>
              <a:rPr lang="es-ES" dirty="0"/>
              <a:t>'</a:t>
            </a:r>
            <a:r>
              <a:rPr lang="es-ES" dirty="0" err="1"/>
              <a:t>innocence </a:t>
            </a:r>
            <a:r>
              <a:rPr lang="es-ES" dirty="0"/>
              <a:t>et </a:t>
            </a:r>
            <a:r>
              <a:rPr lang="es-ES" dirty="0" err="1"/>
              <a:t>droits de </a:t>
            </a:r>
            <a:r>
              <a:rPr lang="es-ES" dirty="0"/>
              <a:t>la </a:t>
            </a:r>
            <a:r>
              <a:rPr lang="es-ES" dirty="0" err="1"/>
              <a:t>défense</a:t>
            </a:r>
            <a:endParaRPr lang="es-ES" dirty="0"/>
          </a:p>
          <a:p>
            <a:r>
              <a:rPr lang="es-ES" dirty="0"/>
              <a:t>1.   </a:t>
            </a:r>
            <a:r>
              <a:rPr lang="es-ES" dirty="0" err="1"/>
              <a:t>Toute </a:t>
            </a:r>
            <a:r>
              <a:rPr lang="es-ES" dirty="0" err="1"/>
              <a:t>personne </a:t>
            </a:r>
            <a:r>
              <a:rPr lang="es-ES" dirty="0" err="1"/>
              <a:t>accusée </a:t>
            </a:r>
            <a:r>
              <a:rPr lang="es-ES" dirty="0"/>
              <a:t>est </a:t>
            </a:r>
            <a:r>
              <a:rPr lang="es-ES" dirty="0" err="1"/>
              <a:t>présumée </a:t>
            </a:r>
            <a:r>
              <a:rPr lang="es-ES" dirty="0" err="1"/>
              <a:t>innocente </a:t>
            </a:r>
            <a:r>
              <a:rPr lang="es-ES" dirty="0" err="1"/>
              <a:t>jusqu'à ce que sa </a:t>
            </a:r>
            <a:r>
              <a:rPr lang="es-ES" dirty="0" err="1"/>
              <a:t>culpabilité </a:t>
            </a:r>
            <a:r>
              <a:rPr lang="es-ES" dirty="0" err="1"/>
              <a:t>soit prouvée </a:t>
            </a:r>
            <a:r>
              <a:rPr lang="es-ES" dirty="0"/>
              <a:t>conformément à la </a:t>
            </a:r>
            <a:r>
              <a:rPr lang="es-ES" dirty="0" err="1"/>
              <a:t>loi</a:t>
            </a:r>
            <a:r>
              <a:rPr lang="es-ES" dirty="0"/>
              <a:t>.</a:t>
            </a:r>
          </a:p>
          <a:p>
            <a:r>
              <a:rPr lang="es-ES" dirty="0"/>
              <a:t>2.   Le </a:t>
            </a:r>
            <a:r>
              <a:rPr lang="es-ES" dirty="0" err="1"/>
              <a:t>respect </a:t>
            </a:r>
            <a:r>
              <a:rPr lang="es-ES" dirty="0" err="1"/>
              <a:t>des </a:t>
            </a:r>
            <a:r>
              <a:rPr lang="es-ES" dirty="0" err="1"/>
              <a:t>droits de </a:t>
            </a:r>
            <a:r>
              <a:rPr lang="es-ES" dirty="0" err="1"/>
              <a:t>la </a:t>
            </a:r>
            <a:r>
              <a:rPr lang="es-ES" dirty="0" err="1"/>
              <a:t>défense </a:t>
            </a:r>
            <a:r>
              <a:rPr lang="es-ES" dirty="0"/>
              <a:t>de </a:t>
            </a:r>
            <a:r>
              <a:rPr lang="es-ES" dirty="0" err="1"/>
              <a:t>toute </a:t>
            </a:r>
            <a:r>
              <a:rPr lang="es-ES" dirty="0" err="1"/>
              <a:t>personne </a:t>
            </a:r>
            <a:r>
              <a:rPr lang="es-ES" dirty="0" err="1"/>
              <a:t>mise en examen </a:t>
            </a:r>
            <a:r>
              <a:rPr lang="es-ES" dirty="0"/>
              <a:t>est </a:t>
            </a:r>
            <a:r>
              <a:rPr lang="es-ES" dirty="0" err="1"/>
              <a:t>garanti</a:t>
            </a:r>
            <a:r>
              <a:rPr lang="es-ES" dirty="0"/>
              <a:t>. </a:t>
            </a:r>
          </a:p>
          <a:p>
            <a:r>
              <a:rPr lang="es-ES" dirty="0" err="1"/>
              <a:t>Article </a:t>
            </a:r>
            <a:r>
              <a:rPr lang="es-ES" dirty="0"/>
              <a:t>50 </a:t>
            </a:r>
            <a:r>
              <a:rPr lang="es-ES" dirty="0" err="1"/>
              <a:t>Droit à </a:t>
            </a:r>
            <a:r>
              <a:rPr lang="es-ES" dirty="0" err="1"/>
              <a:t>ne pas </a:t>
            </a:r>
            <a:r>
              <a:rPr lang="es-ES" dirty="0"/>
              <a:t>être </a:t>
            </a:r>
            <a:r>
              <a:rPr lang="es-ES" dirty="0" err="1"/>
              <a:t>jugé </a:t>
            </a:r>
            <a:r>
              <a:rPr lang="es-ES" dirty="0" err="1"/>
              <a:t>ou </a:t>
            </a:r>
            <a:r>
              <a:rPr lang="es-ES" dirty="0" err="1"/>
              <a:t>puni </a:t>
            </a:r>
            <a:r>
              <a:rPr lang="es-ES" dirty="0" err="1"/>
              <a:t>deux fois </a:t>
            </a:r>
            <a:r>
              <a:rPr lang="es-ES" dirty="0"/>
              <a:t>dans une </a:t>
            </a:r>
            <a:r>
              <a:rPr lang="es-ES" dirty="0" err="1"/>
              <a:t>procédure </a:t>
            </a:r>
            <a:r>
              <a:rPr lang="es-ES" dirty="0"/>
              <a:t>pénale </a:t>
            </a:r>
            <a:r>
              <a:rPr lang="es-ES" dirty="0" err="1"/>
              <a:t>pour </a:t>
            </a:r>
            <a:r>
              <a:rPr lang="es-ES" dirty="0" err="1"/>
              <a:t>la </a:t>
            </a:r>
            <a:r>
              <a:rPr lang="es-ES" dirty="0" err="1"/>
              <a:t>même </a:t>
            </a:r>
            <a:r>
              <a:rPr lang="es-ES" dirty="0" err="1"/>
              <a:t>infraction </a:t>
            </a:r>
            <a:r>
              <a:rPr lang="es-ES" dirty="0"/>
              <a:t>pénale</a:t>
            </a:r>
            <a:endParaRPr lang="es-ES" dirty="0"/>
          </a:p>
          <a:p>
            <a:r>
              <a:rPr lang="es-ES" dirty="0" err="1"/>
              <a:t>Nul</a:t>
            </a:r>
            <a:r>
              <a:rPr lang="es-ES" dirty="0"/>
              <a:t> ne </a:t>
            </a:r>
            <a:r>
              <a:rPr lang="es-ES" dirty="0" err="1"/>
              <a:t>peut </a:t>
            </a:r>
            <a:r>
              <a:rPr lang="es-ES" dirty="0"/>
              <a:t>être </a:t>
            </a:r>
            <a:r>
              <a:rPr lang="es-ES" dirty="0" err="1"/>
              <a:t>jugé </a:t>
            </a:r>
            <a:r>
              <a:rPr lang="es-ES" dirty="0" err="1"/>
              <a:t>ou </a:t>
            </a:r>
            <a:r>
              <a:rPr lang="es-ES" dirty="0" err="1"/>
              <a:t>puni </a:t>
            </a:r>
            <a:r>
              <a:rPr lang="es-ES" dirty="0"/>
              <a:t>pénalement à </a:t>
            </a:r>
            <a:r>
              <a:rPr lang="es-ES" dirty="0" err="1"/>
              <a:t>nouveau </a:t>
            </a:r>
            <a:r>
              <a:rPr lang="es-ES" dirty="0" err="1"/>
              <a:t>en </a:t>
            </a:r>
            <a:r>
              <a:rPr lang="es-ES" dirty="0" err="1"/>
              <a:t>raison d'</a:t>
            </a:r>
            <a:r>
              <a:rPr lang="es-ES" dirty="0" err="1"/>
              <a:t>une </a:t>
            </a:r>
            <a:r>
              <a:rPr lang="es-ES" dirty="0" err="1"/>
              <a:t>infraction </a:t>
            </a:r>
            <a:r>
              <a:rPr lang="es-ES" dirty="0" err="1"/>
              <a:t>pour </a:t>
            </a:r>
            <a:r>
              <a:rPr lang="es-ES" dirty="0" err="1"/>
              <a:t>laquelle </a:t>
            </a:r>
            <a:r>
              <a:rPr lang="es-ES" dirty="0" err="1"/>
              <a:t>il </a:t>
            </a:r>
            <a:r>
              <a:rPr lang="es-ES" dirty="0"/>
              <a:t>a </a:t>
            </a:r>
            <a:r>
              <a:rPr lang="es-ES" dirty="0" err="1"/>
              <a:t>déjà </a:t>
            </a:r>
            <a:r>
              <a:rPr lang="es-ES" dirty="0" err="1"/>
              <a:t>été </a:t>
            </a:r>
            <a:r>
              <a:rPr lang="es-ES" dirty="0" err="1"/>
              <a:t>acquitté </a:t>
            </a:r>
            <a:r>
              <a:rPr lang="es-ES" dirty="0" err="1"/>
              <a:t>ou </a:t>
            </a:r>
            <a:r>
              <a:rPr lang="es-ES" dirty="0" err="1"/>
              <a:t>condamné </a:t>
            </a:r>
            <a:r>
              <a:rPr lang="es-ES" dirty="0" err="1"/>
              <a:t>définitivement </a:t>
            </a:r>
            <a:r>
              <a:rPr lang="es-ES" dirty="0" err="1"/>
              <a:t>dans l'</a:t>
            </a:r>
            <a:r>
              <a:rPr lang="es-ES" dirty="0" err="1"/>
              <a:t>Union </a:t>
            </a:r>
            <a:r>
              <a:rPr lang="es-ES" dirty="0" err="1"/>
              <a:t>conformément </a:t>
            </a:r>
            <a:r>
              <a:rPr lang="es-ES" dirty="0" err="1"/>
              <a:t>à </a:t>
            </a:r>
            <a:r>
              <a:rPr lang="es-ES" dirty="0" err="1"/>
              <a:t>la </a:t>
            </a:r>
            <a:r>
              <a:rPr lang="es-ES" dirty="0" err="1"/>
              <a:t>loi</a:t>
            </a:r>
            <a:r>
              <a:rPr lang="es-ES" dirty="0"/>
              <a:t>.</a:t>
            </a:r>
          </a:p>
          <a:p>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8</a:t>
            </a:fld>
            <a:endParaRPr lang="es-ES"/>
          </a:p>
        </p:txBody>
      </p:sp>
    </p:spTree>
    <p:extLst>
      <p:ext uri="{BB962C8B-B14F-4D97-AF65-F5344CB8AC3E}">
        <p14:creationId xmlns:p14="http://schemas.microsoft.com/office/powerpoint/2010/main" val="464048445"/>
      </p:ext>
    </p:extLst>
  </p:cSld>
  <p:clrMapOvr>
    <a:masterClrMapping/>
  </p:clrMapOvr>
</p:notes>
</file>

<file path=ppt/notesSlides/notesSlide8151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9</a:t>
            </a:fld>
            <a:endParaRPr lang="es-ES"/>
          </a:p>
        </p:txBody>
      </p:sp>
    </p:spTree>
    <p:extLst>
      <p:ext uri="{BB962C8B-B14F-4D97-AF65-F5344CB8AC3E}">
        <p14:creationId xmlns:p14="http://schemas.microsoft.com/office/powerpoint/2010/main" val="3928712696"/>
      </p:ext>
    </p:extLst>
  </p:cSld>
  <p:clrMapOvr>
    <a:masterClrMapping/>
  </p:clrMapOvr>
</p:notes>
</file>

<file path=ppt/notesSlides/notesSlide9121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s-ES"/>
          </a:p>
        </p:txBody>
      </p:sp>
    </p:spTree>
    <p:extLst>
      <p:ext uri="{BB962C8B-B14F-4D97-AF65-F5344CB8AC3E}">
        <p14:creationId xmlns:p14="http://schemas.microsoft.com/office/powerpoint/2010/main" val="3158633281"/>
      </p:ext>
    </p:extLst>
  </p:cSld>
  <p:clrMapOvr>
    <a:masterClrMapping/>
  </p:clrMapOvr>
</p:notes>
</file>

<file path=ppt/slideLayouts/_rels/slideLayout101313.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11010.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266.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333.xml.rels>&#65279;<?xml version="1.0" encoding="utf-8"?><Relationships xmlns="http://schemas.openxmlformats.org/package/2006/relationships"><Relationship Type="http://schemas.openxmlformats.org/officeDocument/2006/relationships/image" Target="/ppt/media/image122.jpeg" Id="rId3" /><Relationship Type="http://schemas.openxmlformats.org/officeDocument/2006/relationships/image" Target="/ppt/media/image333.jpeg" Id="rId2" /><Relationship Type="http://schemas.openxmlformats.org/officeDocument/2006/relationships/slideMaster" Target="/ppt/slideMasters/slideMaster111.xml" Id="rId1" /><Relationship Type="http://schemas.openxmlformats.org/officeDocument/2006/relationships/image" Target="/ppt/media/image2.tif" Id="rId4" /></Relationships>
</file>

<file path=ppt/slideLayouts/_rels/slideLayout141515.xml.rels>&#65279;<?xml version="1.0" encoding="utf-8"?><Relationships xmlns="http://schemas.openxmlformats.org/package/2006/relationships"><Relationship Type="http://schemas.openxmlformats.org/officeDocument/2006/relationships/image" Target="/ppt/media/image122.jpeg" Id="rId3" /><Relationship Type="http://schemas.openxmlformats.org/officeDocument/2006/relationships/image" Target="/ppt/media/image444.jpeg" Id="rId2" /><Relationship Type="http://schemas.openxmlformats.org/officeDocument/2006/relationships/slideMaster" Target="/ppt/slideMasters/slideMaster111.xml" Id="rId1" /><Relationship Type="http://schemas.openxmlformats.org/officeDocument/2006/relationships/image" Target="/ppt/media/image2.tif" Id="rId4" /></Relationships>
</file>

<file path=ppt/slideLayouts/_rels/slideLayout15121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88.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277.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344.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4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1111.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699.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41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1313.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1010.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66.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3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1515.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1212.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44.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11.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1111.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99.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55.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1414.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slideLayout" Target="/ppt/slideLayouts/slideLayout1333.xml" Id="rId13" /><Relationship Type="http://schemas.openxmlformats.org/officeDocument/2006/relationships/image" Target="/ppt/media/image2.tif" Id="rId18" /><Relationship Type="http://schemas.openxmlformats.org/officeDocument/2006/relationships/slideLayout" Target="/ppt/slideLayouts/slideLayout344.xml" Id="rId3" /><Relationship Type="http://schemas.openxmlformats.org/officeDocument/2006/relationships/slideLayout" Target="/ppt/slideLayouts/slideLayout755.xml" Id="rId7" /><Relationship Type="http://schemas.openxmlformats.org/officeDocument/2006/relationships/slideLayout" Target="/ppt/slideLayouts/slideLayout1266.xml" Id="rId12" /><Relationship Type="http://schemas.openxmlformats.org/officeDocument/2006/relationships/image" Target="/ppt/media/image122.jpeg" Id="rId17" /><Relationship Type="http://schemas.openxmlformats.org/officeDocument/2006/relationships/slideLayout" Target="/ppt/slideLayouts/slideLayout277.xml" Id="rId2" /><Relationship Type="http://schemas.openxmlformats.org/officeDocument/2006/relationships/theme" Target="/ppt/theme/theme122.xml" Id="rId16" /><Relationship Type="http://schemas.openxmlformats.org/officeDocument/2006/relationships/slideLayout" Target="/ppt/slideLayouts/slideLayout188.xml" Id="rId1" /><Relationship Type="http://schemas.openxmlformats.org/officeDocument/2006/relationships/slideLayout" Target="/ppt/slideLayouts/slideLayout699.xml" Id="rId6" /><Relationship Type="http://schemas.openxmlformats.org/officeDocument/2006/relationships/slideLayout" Target="/ppt/slideLayouts/slideLayout111010.xml" Id="rId11" /><Relationship Type="http://schemas.openxmlformats.org/officeDocument/2006/relationships/slideLayout" Target="/ppt/slideLayouts/slideLayout51111.xml" Id="rId5" /><Relationship Type="http://schemas.openxmlformats.org/officeDocument/2006/relationships/slideLayout" Target="/ppt/slideLayouts/slideLayout151212.xml" Id="rId15" /><Relationship Type="http://schemas.openxmlformats.org/officeDocument/2006/relationships/slideLayout" Target="/ppt/slideLayouts/slideLayout101313.xml" Id="rId10" /><Relationship Type="http://schemas.openxmlformats.org/officeDocument/2006/relationships/slideLayout" Target="/ppt/slideLayouts/slideLayout411.xml" Id="rId4" /><Relationship Type="http://schemas.openxmlformats.org/officeDocument/2006/relationships/slideLayout" Target="/ppt/slideLayouts/slideLayout91414.xml" Id="rId9" /><Relationship Type="http://schemas.openxmlformats.org/officeDocument/2006/relationships/slideLayout" Target="/ppt/slideLayouts/slideLayout141515.xml" Id="rId14" /></Relationships>
</file>

<file path=ppt/slideMasters/slideMaster111.xml><?xml version="1.0" encoding="utf-8"?>
<p:sldMaster xmlns:a14="http://schemas.microsoft.com/office/drawing/2010/main" xmlns:a16="http://schemas.microsoft.com/office/drawing/2014/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1313.xml.rels>&#65279;<?xml version="1.0" encoding="utf-8"?><Relationships xmlns="http://schemas.openxmlformats.org/package/2006/relationships"><Relationship Type="http://schemas.openxmlformats.org/officeDocument/2006/relationships/notesSlide" Target="/ppt/notesSlides/notesSlide91212.xml" Id="rId2" /><Relationship Type="http://schemas.openxmlformats.org/officeDocument/2006/relationships/slideLayout" Target="/ppt/slideLayouts/slideLayout411.xml" Id="rId1" /></Relationships>
</file>

<file path=ppt/slides/_rels/slide1177.xml.rels>&#65279;<?xml version="1.0" encoding="utf-8"?><Relationships xmlns="http://schemas.openxmlformats.org/package/2006/relationships"><Relationship Type="http://schemas.openxmlformats.org/officeDocument/2006/relationships/image" Target="/ppt/media/image12.png" Id="rId8" /><Relationship Type="http://schemas.openxmlformats.org/officeDocument/2006/relationships/image" Target="/ppt/media/image755.jpeg" Id="rId3" /><Relationship Type="http://schemas.openxmlformats.org/officeDocument/2006/relationships/image" Target="/ppt/media/image1122.png" Id="rId7" /><Relationship Type="http://schemas.openxmlformats.org/officeDocument/2006/relationships/notesSlide" Target="/ppt/notesSlides/notesSlide1066.xml" Id="rId2" /><Relationship Type="http://schemas.openxmlformats.org/officeDocument/2006/relationships/slideLayout" Target="/ppt/slideLayouts/slideLayout188.xml" Id="rId1" /><Relationship Type="http://schemas.openxmlformats.org/officeDocument/2006/relationships/image" Target="/ppt/media/image1033.png" Id="rId6" /><Relationship Type="http://schemas.openxmlformats.org/officeDocument/2006/relationships/image" Target="/ppt/media/image944.png" Id="rId5" /><Relationship Type="http://schemas.openxmlformats.org/officeDocument/2006/relationships/image" Target="/ppt/media/image866.jpg" Id="rId4" /><Relationship Type="http://schemas.openxmlformats.org/officeDocument/2006/relationships/image" Target="/ppt/media/image1355.png" Id="rId9" /></Relationships>
</file>

<file path=ppt/slides/_rels/slide1222.xml.rels>&#65279;<?xml version="1.0" encoding="utf-8"?><Relationships xmlns="http://schemas.openxmlformats.org/package/2006/relationships"><Relationship Type="http://schemas.openxmlformats.org/officeDocument/2006/relationships/notesSlide" Target="/ppt/notesSlides/notesSlide1122.xml" Id="rId2" /><Relationship Type="http://schemas.openxmlformats.org/officeDocument/2006/relationships/slideLayout" Target="/ppt/slideLayouts/slideLayout411.xml" Id="rId1" /></Relationships>
</file>

<file path=ppt/slides/_rels/slide132121.xml.rels>&#65279;<?xml version="1.0" encoding="utf-8"?><Relationships xmlns="http://schemas.openxmlformats.org/package/2006/relationships"><Relationship Type="http://schemas.openxmlformats.org/officeDocument/2006/relationships/notesSlide" Target="/ppt/notesSlides/notesSlide121919.xml" Id="rId2" /><Relationship Type="http://schemas.openxmlformats.org/officeDocument/2006/relationships/slideLayout" Target="/ppt/slideLayouts/slideLayout411.xml" Id="rId1" /></Relationships>
</file>

<file path=ppt/slides/_rels/slide141515.xml.rels>&#65279;<?xml version="1.0" encoding="utf-8"?><Relationships xmlns="http://schemas.openxmlformats.org/package/2006/relationships"><Relationship Type="http://schemas.openxmlformats.org/officeDocument/2006/relationships/notesSlide" Target="/ppt/notesSlides/notesSlide131414.xml" Id="rId2" /><Relationship Type="http://schemas.openxmlformats.org/officeDocument/2006/relationships/slideLayout" Target="/ppt/slideLayouts/slideLayout411.xml" Id="rId1" /></Relationships>
</file>

<file path=ppt/slides/_rels/slide151010.xml.rels>&#65279;<?xml version="1.0" encoding="utf-8"?><Relationships xmlns="http://schemas.openxmlformats.org/package/2006/relationships"><Relationship Type="http://schemas.openxmlformats.org/officeDocument/2006/relationships/notesSlide" Target="/ppt/notesSlides/notesSlide1499.xml" Id="rId2" /><Relationship Type="http://schemas.openxmlformats.org/officeDocument/2006/relationships/slideLayout" Target="/ppt/slideLayouts/slideLayout411.xml" Id="rId1" /></Relationships>
</file>

<file path=ppt/slides/_rels/slide1688.xml.rels>&#65279;<?xml version="1.0" encoding="utf-8"?><Relationships xmlns="http://schemas.openxmlformats.org/package/2006/relationships"><Relationship Type="http://schemas.openxmlformats.org/officeDocument/2006/relationships/notesSlide" Target="/ppt/notesSlides/notesSlide1577.xml" Id="rId2" /><Relationship Type="http://schemas.openxmlformats.org/officeDocument/2006/relationships/slideLayout" Target="/ppt/slideLayouts/slideLayout411.xml" Id="rId1" /></Relationships>
</file>

<file path=ppt/slides/_rels/slide1733.xml.rels>&#65279;<?xml version="1.0" encoding="utf-8"?><Relationships xmlns="http://schemas.openxmlformats.org/package/2006/relationships"><Relationship Type="http://schemas.openxmlformats.org/officeDocument/2006/relationships/notesSlide" Target="/ppt/notesSlides/notesSlide1633.xml" Id="rId2" /><Relationship Type="http://schemas.openxmlformats.org/officeDocument/2006/relationships/slideLayout" Target="/ppt/slideLayouts/slideLayout411.xml" Id="rId1" /></Relationships>
</file>

<file path=ppt/slides/_rels/slide181818.xml.rels>&#65279;<?xml version="1.0" encoding="utf-8"?><Relationships xmlns="http://schemas.openxmlformats.org/package/2006/relationships"><Relationship Type="http://schemas.openxmlformats.org/officeDocument/2006/relationships/notesSlide" Target="/ppt/notesSlides/notesSlide171616.xml" Id="rId2" /><Relationship Type="http://schemas.openxmlformats.org/officeDocument/2006/relationships/slideLayout" Target="/ppt/slideLayouts/slideLayout411.xml" Id="rId1" /></Relationships>
</file>

<file path=ppt/slides/_rels/slide191111.xml.rels>&#65279;<?xml version="1.0" encoding="utf-8"?><Relationships xmlns="http://schemas.openxmlformats.org/package/2006/relationships"><Relationship Type="http://schemas.openxmlformats.org/officeDocument/2006/relationships/notesSlide" Target="/ppt/notesSlides/notesSlide181010.xml" Id="rId2" /><Relationship Type="http://schemas.openxmlformats.org/officeDocument/2006/relationships/slideLayout" Target="/ppt/slideLayouts/slideLayout411.xml" Id="rId1" /></Relationships>
</file>

<file path=ppt/slides/_rels/slide199.xml.rels>&#65279;<?xml version="1.0" encoding="utf-8"?><Relationships xmlns="http://schemas.openxmlformats.org/package/2006/relationships"><Relationship Type="http://schemas.openxmlformats.org/officeDocument/2006/relationships/image" Target="/ppt/media/image566.png" Id="rId3" /><Relationship Type="http://schemas.openxmlformats.org/officeDocument/2006/relationships/notesSlide" Target="/ppt/notesSlides/notesSlide188.xml" Id="rId2" /><Relationship Type="http://schemas.openxmlformats.org/officeDocument/2006/relationships/slideLayout" Target="/ppt/slideLayouts/slideLayout1333.xml" Id="rId1" /><Relationship Type="http://schemas.openxmlformats.org/officeDocument/2006/relationships/image" Target="/ppt/media/image677.PNG" Id="rId5" /><Relationship Type="http://schemas.openxmlformats.org/officeDocument/2006/relationships/image" Target="/ppt/media/image2.tif" Id="rId4" /></Relationships>
</file>

<file path=ppt/slides/_rels/slide2055.xml.rels>&#65279;<?xml version="1.0" encoding="utf-8"?><Relationships xmlns="http://schemas.openxmlformats.org/package/2006/relationships"><Relationship Type="http://schemas.openxmlformats.org/officeDocument/2006/relationships/notesSlide" Target="/ppt/notesSlides/notesSlide1944.xml" Id="rId2" /><Relationship Type="http://schemas.openxmlformats.org/officeDocument/2006/relationships/slideLayout" Target="/ppt/slideLayouts/slideLayout411.xml" Id="rId1" /></Relationships>
</file>

<file path=ppt/slides/_rels/slide212222.xml.rels>&#65279;<?xml version="1.0" encoding="utf-8"?><Relationships xmlns="http://schemas.openxmlformats.org/package/2006/relationships"><Relationship Type="http://schemas.openxmlformats.org/officeDocument/2006/relationships/notesSlide" Target="/ppt/notesSlides/notesSlide202020.xml" Id="rId2" /><Relationship Type="http://schemas.openxmlformats.org/officeDocument/2006/relationships/slideLayout" Target="/ppt/slideLayouts/slideLayout411.xml" Id="rId1" /></Relationships>
</file>

<file path=ppt/slides/_rels/slide221616.xml.rels>&#65279;<?xml version="1.0" encoding="utf-8"?><Relationships xmlns="http://schemas.openxmlformats.org/package/2006/relationships"><Relationship Type="http://schemas.openxmlformats.org/officeDocument/2006/relationships/slideLayout" Target="/ppt/slideLayouts/slideLayout151212.xml" Id="rId1" /></Relationships>
</file>

<file path=ppt/slides/_rels/slide244.xml.rels>&#65279;<?xml version="1.0" encoding="utf-8"?><Relationships xmlns="http://schemas.openxmlformats.org/package/2006/relationships"><Relationship Type="http://schemas.openxmlformats.org/officeDocument/2006/relationships/slideLayout" Target="/ppt/slideLayouts/slideLayout411.xml" Id="rId1" /></Relationships>
</file>

<file path=ppt/slides/_rels/slide31919.xml.rels>&#65279;<?xml version="1.0" encoding="utf-8"?><Relationships xmlns="http://schemas.openxmlformats.org/package/2006/relationships"><Relationship Type="http://schemas.openxmlformats.org/officeDocument/2006/relationships/notesSlide" Target="/ppt/notesSlides/notesSlide21717.xml" Id="rId2" /><Relationship Type="http://schemas.openxmlformats.org/officeDocument/2006/relationships/slideLayout" Target="/ppt/slideLayouts/slideLayout411.xml" Id="rId1" /></Relationships>
</file>

<file path=ppt/slides/_rels/slide41414.xml.rels>&#65279;<?xml version="1.0" encoding="utf-8"?><Relationships xmlns="http://schemas.openxmlformats.org/package/2006/relationships"><Relationship Type="http://schemas.openxmlformats.org/officeDocument/2006/relationships/notesSlide" Target="/ppt/notesSlides/notesSlide31313.xml" Id="rId2" /><Relationship Type="http://schemas.openxmlformats.org/officeDocument/2006/relationships/slideLayout" Target="/ppt/slideLayouts/slideLayout411.xml" Id="rId1" /></Relationships>
</file>

<file path=ppt/slides/_rels/slide51212.xml.rels>&#65279;<?xml version="1.0" encoding="utf-8"?><Relationships xmlns="http://schemas.openxmlformats.org/package/2006/relationships"><Relationship Type="http://schemas.openxmlformats.org/officeDocument/2006/relationships/notesSlide" Target="/ppt/notesSlides/notesSlide41111.xml" Id="rId2" /><Relationship Type="http://schemas.openxmlformats.org/officeDocument/2006/relationships/slideLayout" Target="/ppt/slideLayouts/slideLayout411.xml" Id="rId1" /></Relationships>
</file>

<file path=ppt/slides/_rels/slide666.xml.rels>&#65279;<?xml version="1.0" encoding="utf-8"?><Relationships xmlns="http://schemas.openxmlformats.org/package/2006/relationships"><Relationship Type="http://schemas.openxmlformats.org/officeDocument/2006/relationships/notesSlide" Target="/ppt/notesSlides/notesSlide555.xml" Id="rId2" /><Relationship Type="http://schemas.openxmlformats.org/officeDocument/2006/relationships/slideLayout" Target="/ppt/slideLayouts/slideLayout411.xml" Id="rId1" /></Relationships>
</file>

<file path=ppt/slides/_rels/slide711.xml.rels>&#65279;<?xml version="1.0" encoding="utf-8"?><Relationships xmlns="http://schemas.openxmlformats.org/package/2006/relationships"><Relationship Type="http://schemas.openxmlformats.org/officeDocument/2006/relationships/notesSlide" Target="/ppt/notesSlides/notesSlide611.xml" Id="rId2" /><Relationship Type="http://schemas.openxmlformats.org/officeDocument/2006/relationships/slideLayout" Target="/ppt/slideLayouts/slideLayout411.xml" Id="rId1" /></Relationships>
</file>

<file path=ppt/slides/_rels/slide82020.xml.rels>&#65279;<?xml version="1.0" encoding="utf-8"?><Relationships xmlns="http://schemas.openxmlformats.org/package/2006/relationships"><Relationship Type="http://schemas.openxmlformats.org/officeDocument/2006/relationships/notesSlide" Target="/ppt/notesSlides/notesSlide71818.xml" Id="rId2" /><Relationship Type="http://schemas.openxmlformats.org/officeDocument/2006/relationships/slideLayout" Target="/ppt/slideLayouts/slideLayout411.xml" Id="rId1" /></Relationships>
</file>

<file path=ppt/slides/_rels/slide91717.xml.rels>&#65279;<?xml version="1.0" encoding="utf-8"?><Relationships xmlns="http://schemas.openxmlformats.org/package/2006/relationships"><Relationship Type="http://schemas.openxmlformats.org/officeDocument/2006/relationships/notesSlide" Target="/ppt/notesSlides/notesSlide81515.xml" Id="rId2" /><Relationship Type="http://schemas.openxmlformats.org/officeDocument/2006/relationships/slideLayout" Target="/ppt/slideLayouts/slideLayout411.xml" Id="rId1" /></Relationships>
</file>

<file path=ppt/slides/slide1013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ES_tradnl" dirty="0"/>
            </a:br>
            <a:endParaRPr lang="es-ES" dirty="0"/>
          </a:p>
        </p:txBody>
      </p:sp>
      <p:sp>
        <p:nvSpPr>
          <p:cNvPr id="3" name="Subtítulo 2"/>
          <p:cNvSpPr>
            <a:spLocks noGrp="1"/>
          </p:cNvSpPr>
          <p:nvPr>
            <p:ph idx="1"/>
          </p:nvPr>
        </p:nvSpPr>
        <p:spPr>
          <a:xfrm>
            <a:off x="687848" y="405301"/>
            <a:ext cx="9967452" cy="5316523"/>
          </a:xfrm>
        </p:spPr>
        <p:txBody>
          <a:bodyPr/>
          <a:lstStyle/>
          <a:p>
            <a:r>
              <a:rPr lang="es-ES_tradnl" sz="4000" b="1" dirty="0" err="1">
                <a:solidFill>
                  <a:schemeClr val="tx1"/>
                </a:solidFill>
                <a:latin typeface="+mn-lt"/>
              </a:rPr>
              <a:t>Historique des </a:t>
            </a:r>
            <a:r>
              <a:rPr lang="es-ES_tradnl" sz="4000" b="1" dirty="0" err="1">
                <a:solidFill>
                  <a:schemeClr val="tx1"/>
                </a:solidFill>
                <a:latin typeface="+mn-lt"/>
              </a:rPr>
              <a:t>droits </a:t>
            </a:r>
            <a:r>
              <a:rPr lang="es-ES_tradnl" sz="4000" b="1" dirty="0">
                <a:solidFill>
                  <a:schemeClr val="tx1"/>
                </a:solidFill>
                <a:latin typeface="+mn-lt"/>
              </a:rPr>
              <a:t>procéduraux </a:t>
            </a:r>
            <a:r>
              <a:rPr lang="es-ES_tradnl" sz="4000" b="1" dirty="0" err="1">
                <a:solidFill>
                  <a:schemeClr val="tx1"/>
                </a:solidFill>
                <a:latin typeface="+mn-lt"/>
              </a:rPr>
              <a:t>de </a:t>
            </a:r>
            <a:r>
              <a:rPr lang="es-ES_tradnl" sz="4000" b="1" dirty="0">
                <a:solidFill>
                  <a:schemeClr val="tx1"/>
                </a:solidFill>
                <a:latin typeface="+mn-lt"/>
              </a:rPr>
              <a:t>l'UE..</a:t>
            </a:r>
            <a:r>
              <a:rPr lang="es-ES_tradnl" sz="4000" b="1" dirty="0">
                <a:solidFill>
                  <a:schemeClr val="tx1"/>
                </a:solidFill>
                <a:latin typeface="+mn-lt"/>
              </a:rPr>
              <a:t>. NOUS AVONS FAIT UN LONG CHEMIN</a:t>
            </a:r>
          </a:p>
          <a:p>
            <a:endParaRPr lang="es-ES_tradnl" dirty="0">
              <a:solidFill>
                <a:schemeClr val="tx1"/>
              </a:solidFill>
              <a:latin typeface="+mn-lt"/>
            </a:endParaRPr>
          </a:p>
          <a:p>
            <a:pPr algn="l"/>
            <a:r>
              <a:rPr lang="en-US" dirty="0">
                <a:solidFill>
                  <a:schemeClr val="tx1"/>
                </a:solidFill>
                <a:latin typeface="+mn-lt"/>
              </a:rPr>
              <a:t>28 avril 2004 La Commission européenne a présenté une proposition de décision-cadre relative à certains droits procéduraux accordés dans le cadre des procédures pénales dans l'Union européenne - NON ADOPTÉE</a:t>
            </a:r>
          </a:p>
          <a:p>
            <a:pPr algn="l"/>
            <a:endParaRPr lang="es-ES_tradnl" dirty="0">
              <a:solidFill>
                <a:schemeClr val="tx1"/>
              </a:solidFill>
              <a:latin typeface="+mn-lt"/>
            </a:endParaRPr>
          </a:p>
          <a:p>
            <a:pPr algn="l"/>
            <a:r>
              <a:rPr lang="es-ES_tradnl" dirty="0">
                <a:solidFill>
                  <a:schemeClr val="tx1"/>
                </a:solidFill>
                <a:latin typeface="+mn-lt"/>
              </a:rPr>
              <a:t>Feuille de route des garanties procédurales introduites dans le programme de Stockholm (2009) sous la présidence suédoise, fournissant un programme étape par étape (mesures A à F).</a:t>
            </a:r>
          </a:p>
          <a:p>
            <a:pPr algn="l"/>
            <a:endParaRPr lang="es-ES_tradnl" dirty="0">
              <a:solidFill>
                <a:schemeClr val="tx1"/>
              </a:solidFill>
              <a:latin typeface="+mn-lt"/>
            </a:endParaRPr>
          </a:p>
          <a:p>
            <a:pPr algn="l"/>
            <a:r>
              <a:rPr lang="es-ES_tradnl" dirty="0">
                <a:solidFill>
                  <a:schemeClr val="tx1"/>
                </a:solidFill>
                <a:latin typeface="+mn-lt"/>
              </a:rPr>
              <a:t>6 Directives adoptées de 2010 à 2016 établissant des normes minimales communes pour les procédures pénales dans l'</a:t>
            </a:r>
            <a:r>
              <a:rPr lang="es-ES_tradnl" dirty="0">
                <a:solidFill>
                  <a:schemeClr val="tx1"/>
                </a:solidFill>
                <a:latin typeface="+mn-lt"/>
              </a:rPr>
              <a:t>UE</a:t>
            </a:r>
            <a:r>
              <a:rPr lang="es-ES_tradnl" dirty="0" err="1">
                <a:solidFill>
                  <a:schemeClr val="tx1"/>
                </a:solidFill>
                <a:latin typeface="+mn-lt"/>
              </a:rPr>
              <a:t>.</a:t>
            </a:r>
          </a:p>
          <a:p>
            <a:pPr algn="l"/>
            <a:r>
              <a:rPr lang="es-ES_tradnl" dirty="0">
                <a:solidFill>
                  <a:schemeClr val="tx1"/>
                </a:solidFill>
                <a:latin typeface="+mn-lt"/>
              </a:rPr>
              <a:t>... </a:t>
            </a:r>
            <a:r>
              <a:rPr lang="es-ES_tradnl" dirty="0" err="1">
                <a:solidFill>
                  <a:schemeClr val="tx1"/>
                </a:solidFill>
                <a:latin typeface="+mn-lt"/>
              </a:rPr>
              <a:t>quels </a:t>
            </a:r>
            <a:r>
              <a:rPr lang="es-ES_tradnl" dirty="0" err="1">
                <a:solidFill>
                  <a:schemeClr val="tx1"/>
                </a:solidFill>
                <a:latin typeface="+mn-lt"/>
              </a:rPr>
              <a:t>droits </a:t>
            </a:r>
            <a:r>
              <a:rPr lang="es-ES_tradnl" dirty="0">
                <a:solidFill>
                  <a:schemeClr val="tx1"/>
                </a:solidFill>
                <a:latin typeface="+mn-lt"/>
              </a:rPr>
              <a:t>procéduraux </a:t>
            </a:r>
            <a:r>
              <a:rPr lang="es-ES_tradnl" dirty="0" err="1">
                <a:solidFill>
                  <a:schemeClr val="tx1"/>
                </a:solidFill>
                <a:latin typeface="+mn-lt"/>
              </a:rPr>
              <a:t>reconnaissent-ils </a:t>
            </a:r>
            <a:r>
              <a:rPr lang="es-ES_tradnl" dirty="0">
                <a:solidFill>
                  <a:schemeClr val="tx1"/>
                </a:solidFill>
                <a:latin typeface="+mn-lt"/>
              </a:rPr>
              <a:t>?</a:t>
            </a:r>
          </a:p>
          <a:p>
            <a:pPr algn="l"/>
            <a:endParaRPr lang="en-US" dirty="0"/>
          </a:p>
        </p:txBody>
      </p:sp>
      <p:sp>
        <p:nvSpPr>
          <p:cNvPr id="4" name="Dia számának helye 3">
            <a:extLst>
              <a:ext uri="{FF2B5EF4-FFF2-40B4-BE49-F238E27FC236}">
                <a16:creationId xmlns:a16="http://schemas.microsoft.com/office/drawing/2014/main" id="{7B00791C-1CD4-4B8B-9751-2A75077992CC}"/>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3383357699"/>
      </p:ext>
    </p:extLst>
  </p:cSld>
  <p:clrMapOvr>
    <a:masterClrMapping/>
  </p:clrMapOvr>
</p:sld>
</file>

<file path=ppt/slides/slide1177.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11874"/>
            <a:ext cx="9144000" cy="1111600"/>
          </a:xfrm>
        </p:spPr>
        <p:txBody>
          <a:bodyPr>
            <a:normAutofit fontScale="90000"/>
          </a:bodyPr>
          <a:lstStyle/>
          <a:p>
            <a:pPr algn="l"/>
            <a:br>
              <a:rPr lang="es-ES_tradnl" sz="4000" b="1" dirty="0"/>
            </a:br>
            <a:r>
              <a:rPr lang="es-ES_tradnl" sz="4000" b="1" dirty="0"/>
              <a:t>TESTEZ VOS CONNAISSANCES : 6 </a:t>
            </a:r>
            <a:r>
              <a:rPr lang="es-ES_tradnl" sz="4000" b="1" dirty="0" err="1"/>
              <a:t>directives</a:t>
            </a:r>
            <a:br>
              <a:rPr lang="es-ES_tradnl" sz="4000" b="1" dirty="0"/>
            </a:br>
            <a:endParaRPr lang="es-ES" sz="4000" b="1" dirty="0"/>
          </a:p>
        </p:txBody>
      </p:sp>
      <p:sp>
        <p:nvSpPr>
          <p:cNvPr id="3" name="Subtítulo 2"/>
          <p:cNvSpPr>
            <a:spLocks noGrp="1"/>
          </p:cNvSpPr>
          <p:nvPr>
            <p:ph type="subTitle" idx="1"/>
          </p:nvPr>
        </p:nvSpPr>
        <p:spPr>
          <a:xfrm>
            <a:off x="1524000" y="2235200"/>
            <a:ext cx="9144000" cy="3911600"/>
          </a:xfrm>
        </p:spPr>
        <p:txBody>
          <a:bodyPr>
            <a:noAutofit/>
          </a:bodyPr>
          <a:lstStyle/>
          <a:p>
            <a:pPr algn="just"/>
            <a:endParaRPr lang="es-ES" sz="3200" dirty="0"/>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42" y="1234440"/>
            <a:ext cx="2743200" cy="2194560"/>
          </a:xfrm>
          <a:prstGeom prst="rect">
            <a:avLst/>
          </a:prstGeom>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06658" y="1175796"/>
            <a:ext cx="4198759" cy="4971004"/>
          </a:xfrm>
          <a:prstGeom prst="rect">
            <a:avLst/>
          </a:prstGeom>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951" y="4429760"/>
            <a:ext cx="2430966" cy="2453268"/>
          </a:xfrm>
          <a:prstGeom prst="rect">
            <a:avLst/>
          </a:prstGeom>
        </p:spPr>
      </p:pic>
      <p:pic>
        <p:nvPicPr>
          <p:cNvPr id="12" name="Imagen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58726" y="1392571"/>
            <a:ext cx="4272843" cy="3565337"/>
          </a:xfrm>
          <a:prstGeom prst="rect">
            <a:avLst/>
          </a:prstGeom>
        </p:spPr>
      </p:pic>
      <p:pic>
        <p:nvPicPr>
          <p:cNvPr id="13" name="Imagen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39668" y="5084955"/>
            <a:ext cx="4025590" cy="1522313"/>
          </a:xfrm>
          <a:prstGeom prst="rect">
            <a:avLst/>
          </a:prstGeom>
        </p:spPr>
      </p:pic>
      <p:pic>
        <p:nvPicPr>
          <p:cNvPr id="15" name="Imagen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94481" y="4890228"/>
            <a:ext cx="3135842" cy="1992799"/>
          </a:xfrm>
          <a:prstGeom prst="rect">
            <a:avLst/>
          </a:prstGeom>
        </p:spPr>
      </p:pic>
      <p:pic>
        <p:nvPicPr>
          <p:cNvPr id="5" name="Imagen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18083" y="4757980"/>
            <a:ext cx="2539682" cy="2539682"/>
          </a:xfrm>
          <a:prstGeom prst="rect">
            <a:avLst/>
          </a:prstGeom>
        </p:spPr>
      </p:pic>
      <p:sp>
        <p:nvSpPr>
          <p:cNvPr id="6" name="Dia számának helye 5">
            <a:extLst>
              <a:ext uri="{FF2B5EF4-FFF2-40B4-BE49-F238E27FC236}">
                <a16:creationId xmlns:a16="http://schemas.microsoft.com/office/drawing/2014/main" id="{56BD21A6-6A82-41CF-B952-0DB805B68239}"/>
              </a:ext>
            </a:extLst>
          </p:cNvPr>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2266096282"/>
      </p:ext>
    </p:extLst>
  </p:cSld>
  <p:clrMapOvr>
    <a:masterClrMapping/>
  </p:clrMapOvr>
</p:sld>
</file>

<file path=ppt/slides/slide12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454243"/>
            <a:ext cx="9967452" cy="1450757"/>
          </a:xfrm>
        </p:spPr>
        <p:txBody>
          <a:bodyPr>
            <a:normAutofit/>
          </a:bodyPr>
          <a:lstStyle/>
          <a:p>
            <a:r>
              <a:rPr lang="es-ES_tradnl" dirty="0"/>
              <a:t>6 </a:t>
            </a:r>
            <a:r>
              <a:rPr lang="es-ES_tradnl" dirty="0" err="1"/>
              <a:t>directives</a:t>
            </a:r>
            <a:br>
              <a:rPr lang="es-ES_tradnl" dirty="0"/>
            </a:br>
            <a:endParaRPr lang="es-ES" dirty="0"/>
          </a:p>
        </p:txBody>
      </p:sp>
      <p:sp>
        <p:nvSpPr>
          <p:cNvPr id="3" name="Subtítulo 2"/>
          <p:cNvSpPr>
            <a:spLocks noGrp="1"/>
          </p:cNvSpPr>
          <p:nvPr>
            <p:ph idx="1"/>
          </p:nvPr>
        </p:nvSpPr>
        <p:spPr/>
        <p:txBody>
          <a:bodyPr>
            <a:normAutofit fontScale="85000" lnSpcReduction="20000"/>
          </a:bodyPr>
          <a:lstStyle/>
          <a:p>
            <a:pPr marL="457200" indent="-457200" algn="l">
              <a:buAutoNum type="arabicPeriod"/>
            </a:pPr>
            <a:r>
              <a:rPr lang="en-US" b="1" dirty="0">
                <a:solidFill>
                  <a:schemeClr val="tx1"/>
                </a:solidFill>
                <a:latin typeface="+mn-lt"/>
              </a:rPr>
              <a:t>Directive 2010/64/UE sur l'interprétation et la traduction </a:t>
            </a:r>
          </a:p>
          <a:p>
            <a:pPr algn="l"/>
            <a:r>
              <a:rPr lang="en-US" dirty="0">
                <a:solidFill>
                  <a:schemeClr val="tx1"/>
                </a:solidFill>
                <a:latin typeface="+mn-lt"/>
              </a:rPr>
              <a:t>= date limite de transposition 27/10/2013</a:t>
            </a:r>
          </a:p>
          <a:p>
            <a:pPr algn="l"/>
            <a:r>
              <a:rPr lang="en-US" b="1" dirty="0">
                <a:solidFill>
                  <a:schemeClr val="tx1"/>
                </a:solidFill>
                <a:latin typeface="+mn-lt"/>
              </a:rPr>
              <a:t>2. Directive 2012/13/UE sur l'information</a:t>
            </a:r>
          </a:p>
          <a:p>
            <a:pPr algn="l"/>
            <a:r>
              <a:rPr lang="en-US" dirty="0">
                <a:solidFill>
                  <a:schemeClr val="tx1"/>
                </a:solidFill>
                <a:latin typeface="+mn-lt"/>
              </a:rPr>
              <a:t> = délai de transposition 02/06/2014</a:t>
            </a:r>
          </a:p>
          <a:p>
            <a:pPr algn="l"/>
            <a:r>
              <a:rPr lang="en-US" b="1" dirty="0">
                <a:solidFill>
                  <a:schemeClr val="tx1"/>
                </a:solidFill>
                <a:latin typeface="+mn-lt"/>
              </a:rPr>
              <a:t>3. Directive 2013/48/UE sur l'accès à l'avocat, l'information et la communication avec les tiers et les autorités consulaires.</a:t>
            </a:r>
          </a:p>
          <a:p>
            <a:pPr algn="l"/>
            <a:r>
              <a:rPr lang="en-US" dirty="0">
                <a:solidFill>
                  <a:schemeClr val="tx1"/>
                </a:solidFill>
                <a:latin typeface="+mn-lt"/>
              </a:rPr>
              <a:t> = date limite de transposition 27/11/2016</a:t>
            </a:r>
          </a:p>
          <a:p>
            <a:pPr algn="l"/>
            <a:r>
              <a:rPr lang="en-US" b="1" dirty="0">
                <a:solidFill>
                  <a:schemeClr val="tx1"/>
                </a:solidFill>
                <a:latin typeface="+mn-lt"/>
              </a:rPr>
              <a:t>4. Directive (UE) 2016/343 sur la présomption d'innocence. </a:t>
            </a:r>
          </a:p>
          <a:p>
            <a:pPr algn="l"/>
            <a:r>
              <a:rPr lang="en-US" dirty="0">
                <a:solidFill>
                  <a:schemeClr val="tx1"/>
                </a:solidFill>
                <a:latin typeface="+mn-lt"/>
              </a:rPr>
              <a:t>= délai de transposition 1/4/2018</a:t>
            </a:r>
          </a:p>
          <a:p>
            <a:pPr algn="l"/>
            <a:r>
              <a:rPr lang="en-US" sz="2000" b="1" dirty="0">
                <a:solidFill>
                  <a:schemeClr val="tx1"/>
                </a:solidFill>
                <a:latin typeface="+mn-lt"/>
              </a:rPr>
              <a:t>(5. Directive (UE) 2016/800 </a:t>
            </a:r>
            <a:r>
              <a:rPr lang="en-US" sz="2000" dirty="0">
                <a:solidFill>
                  <a:schemeClr val="tx1"/>
                </a:solidFill>
                <a:latin typeface="+mn-lt"/>
              </a:rPr>
              <a:t>Enfants)</a:t>
            </a:r>
            <a:endParaRPr lang="en-US" b="1" dirty="0">
              <a:solidFill>
                <a:schemeClr val="tx1"/>
              </a:solidFill>
              <a:latin typeface="+mn-lt"/>
            </a:endParaRPr>
          </a:p>
          <a:p>
            <a:pPr algn="l"/>
            <a:r>
              <a:rPr lang="en-US" b="1" dirty="0">
                <a:solidFill>
                  <a:schemeClr val="tx1"/>
                </a:solidFill>
                <a:latin typeface="+mn-lt"/>
              </a:rPr>
              <a:t>6. Directive (UE) 2016/1919 sur l'aide judiciaire </a:t>
            </a:r>
          </a:p>
          <a:p>
            <a:pPr algn="l"/>
            <a:r>
              <a:rPr lang="en-US" dirty="0">
                <a:solidFill>
                  <a:schemeClr val="tx1"/>
                </a:solidFill>
                <a:latin typeface="+mn-lt"/>
              </a:rPr>
              <a:t>= date limite de transposition 25/5/2019</a:t>
            </a:r>
          </a:p>
          <a:p>
            <a:pPr algn="l"/>
            <a:endParaRPr lang="es-ES_tradnl" dirty="0"/>
          </a:p>
        </p:txBody>
      </p:sp>
      <p:sp>
        <p:nvSpPr>
          <p:cNvPr id="4" name="Dia számának helye 3">
            <a:extLst>
              <a:ext uri="{FF2B5EF4-FFF2-40B4-BE49-F238E27FC236}">
                <a16:creationId xmlns:a16="http://schemas.microsoft.com/office/drawing/2014/main" id="{1DE61C8D-EB76-4D6C-A8BB-1595BB527902}"/>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35299468"/>
      </p:ext>
    </p:extLst>
  </p:cSld>
  <p:clrMapOvr>
    <a:masterClrMapping/>
  </p:clrMapOvr>
</p:sld>
</file>

<file path=ppt/slides/slide1321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454243"/>
            <a:ext cx="9967452" cy="1450757"/>
          </a:xfrm>
        </p:spPr>
        <p:txBody>
          <a:bodyPr>
            <a:normAutofit fontScale="90000"/>
          </a:bodyPr>
          <a:lstStyle/>
          <a:p>
            <a:r>
              <a:rPr lang="es-ES_tradnl" dirty="0" err="1"/>
              <a:t>Directives sur </a:t>
            </a:r>
            <a:r>
              <a:rPr lang="es-ES_tradnl" sz="4000" dirty="0"/>
              <a:t>les droits procéduraux </a:t>
            </a:r>
            <a:r>
              <a:rPr lang="es-ES_tradnl" sz="4000" dirty="0" err="1"/>
              <a:t>pertinentes </a:t>
            </a:r>
            <a:r>
              <a:rPr lang="es-ES_tradnl" dirty="0" err="1"/>
              <a:t>pour l'</a:t>
            </a:r>
            <a:r>
              <a:rPr lang="es-ES_tradnl" sz="4000" dirty="0"/>
              <a:t>OEPP</a:t>
            </a:r>
            <a:br>
              <a:rPr lang="es-ES_tradnl" sz="4800" dirty="0"/>
            </a:br>
            <a:endParaRPr lang="es-ES" sz="4800" dirty="0"/>
          </a:p>
        </p:txBody>
      </p:sp>
      <p:sp>
        <p:nvSpPr>
          <p:cNvPr id="3" name="Subtítulo 2"/>
          <p:cNvSpPr>
            <a:spLocks noGrp="1"/>
          </p:cNvSpPr>
          <p:nvPr>
            <p:ph idx="1"/>
          </p:nvPr>
        </p:nvSpPr>
        <p:spPr/>
        <p:txBody>
          <a:bodyPr>
            <a:normAutofit fontScale="92500" lnSpcReduction="10000"/>
          </a:bodyPr>
          <a:lstStyle/>
          <a:p>
            <a:r>
              <a:rPr lang="en-US" dirty="0">
                <a:solidFill>
                  <a:schemeClr val="tx1"/>
                </a:solidFill>
                <a:latin typeface="+mn-lt"/>
              </a:rPr>
              <a:t>Article 41. Portée des droits des suspects et des personnes accusées</a:t>
            </a:r>
          </a:p>
          <a:p>
            <a:r>
              <a:rPr lang="es-ES" dirty="0">
                <a:solidFill>
                  <a:schemeClr val="tx1"/>
                </a:solidFill>
                <a:latin typeface="+mn-lt"/>
              </a:rPr>
              <a:t>2.   Tout suspect ou accusé dans les procédures pénales de l'OEPP doit, au minimum, bénéficier des droits procéduraux prévus par le droit de l'Union, y compris les directives concernant les droits des suspects et des accusés dans les procédures pénales, tels que mis en œuvre par le droit national</a:t>
            </a:r>
            <a:r>
              <a:rPr lang="en-US" sz="2100" dirty="0">
                <a:solidFill>
                  <a:schemeClr val="accent1">
                    <a:lumMod val="60000"/>
                    <a:lumOff val="40000"/>
                  </a:schemeClr>
                </a:solidFill>
                <a:latin typeface="+mn-lt"/>
              </a:rPr>
              <a:t>, </a:t>
            </a:r>
            <a:r>
              <a:rPr lang="en-US" sz="2100" dirty="0">
                <a:solidFill>
                  <a:schemeClr val="tx1"/>
                </a:solidFill>
                <a:latin typeface="+mn-lt"/>
              </a:rPr>
              <a:t>tels que :</a:t>
            </a:r>
          </a:p>
          <a:p>
            <a:pPr algn="l"/>
            <a:r>
              <a:rPr lang="en-US" sz="2100" dirty="0">
                <a:solidFill>
                  <a:schemeClr val="tx1"/>
                </a:solidFill>
                <a:latin typeface="+mn-lt"/>
              </a:rPr>
              <a:t>(a) le droit à l'interprétation et à la traduction, tel que prévu par la directive 2010/64/UE ;</a:t>
            </a:r>
          </a:p>
          <a:p>
            <a:pPr algn="l"/>
            <a:r>
              <a:rPr lang="en-US" sz="2100" dirty="0">
                <a:solidFill>
                  <a:schemeClr val="tx1"/>
                </a:solidFill>
                <a:latin typeface="+mn-lt"/>
              </a:rPr>
              <a:t>(b) le droit à l'information et à l'accès aux pièces du dossier, tel que prévu par la directive 2012/13/UE ;</a:t>
            </a:r>
          </a:p>
          <a:p>
            <a:pPr algn="l"/>
            <a:r>
              <a:rPr lang="en-US" sz="2100" dirty="0">
                <a:solidFill>
                  <a:schemeClr val="tx1"/>
                </a:solidFill>
                <a:latin typeface="+mn-lt"/>
              </a:rPr>
              <a:t>(c) le droit d'accès à un avocat et le droit de communiquer avec des tiers et de les faire informer en cas de détention, comme le prévoit la directive 2013/48/UE ;</a:t>
            </a:r>
          </a:p>
          <a:p>
            <a:pPr algn="l"/>
            <a:r>
              <a:rPr lang="en-US" sz="2100" dirty="0">
                <a:solidFill>
                  <a:schemeClr val="tx1"/>
                </a:solidFill>
                <a:latin typeface="+mn-lt"/>
              </a:rPr>
              <a:t>(d) le droit de garder le silence et le droit à la présomption d'innocence, comme le prévoit la directive (UE) 2016/343 ;</a:t>
            </a:r>
          </a:p>
          <a:p>
            <a:pPr algn="l"/>
            <a:r>
              <a:rPr lang="en-US" sz="2100" dirty="0">
                <a:solidFill>
                  <a:schemeClr val="tx1"/>
                </a:solidFill>
                <a:latin typeface="+mn-lt"/>
              </a:rPr>
              <a:t>(e) le droit à l'aide juridictionnelle tel que prévu par la directive (UE) 2016/1919.</a:t>
            </a:r>
            <a:endParaRPr lang="es-ES_tradnl" sz="2100" dirty="0">
              <a:solidFill>
                <a:schemeClr val="tx1"/>
              </a:solidFill>
              <a:latin typeface="+mn-lt"/>
            </a:endParaRPr>
          </a:p>
          <a:p>
            <a:pPr algn="l"/>
            <a:endParaRPr lang="es-ES_tradnl" dirty="0"/>
          </a:p>
        </p:txBody>
      </p:sp>
      <p:sp>
        <p:nvSpPr>
          <p:cNvPr id="4" name="Dia számának helye 3">
            <a:extLst>
              <a:ext uri="{FF2B5EF4-FFF2-40B4-BE49-F238E27FC236}">
                <a16:creationId xmlns:a16="http://schemas.microsoft.com/office/drawing/2014/main" id="{7FB1503C-33B5-4C4D-9F09-32BA1AA10935}"/>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804299904"/>
      </p:ext>
    </p:extLst>
  </p:cSld>
  <p:clrMapOvr>
    <a:masterClrMapping/>
  </p:clrMapOvr>
</p:sld>
</file>

<file path=ppt/slides/slide1415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ES_tradnl" dirty="0"/>
            </a:br>
            <a:endParaRPr lang="es-ES" dirty="0"/>
          </a:p>
        </p:txBody>
      </p:sp>
      <p:sp>
        <p:nvSpPr>
          <p:cNvPr id="3" name="Subtítulo 2"/>
          <p:cNvSpPr>
            <a:spLocks noGrp="1"/>
          </p:cNvSpPr>
          <p:nvPr>
            <p:ph idx="1"/>
          </p:nvPr>
        </p:nvSpPr>
        <p:spPr>
          <a:xfrm>
            <a:off x="589018" y="598373"/>
            <a:ext cx="9967452" cy="5232633"/>
          </a:xfrm>
        </p:spPr>
        <p:txBody>
          <a:bodyPr>
            <a:normAutofit/>
          </a:bodyPr>
          <a:lstStyle/>
          <a:p>
            <a:pPr marL="457200" indent="-457200" algn="l">
              <a:buAutoNum type="arabicPeriod"/>
            </a:pPr>
            <a:r>
              <a:rPr lang="en-US" sz="3200" b="1" dirty="0">
                <a:solidFill>
                  <a:schemeClr val="tx1"/>
                </a:solidFill>
                <a:latin typeface="+mn-lt"/>
              </a:rPr>
              <a:t>Directive sur l'interprétation et la traduction dans les procédures pénales et les procédures d'exécution d'un MAE</a:t>
            </a:r>
          </a:p>
          <a:p>
            <a:pPr algn="l"/>
            <a:endParaRPr lang="en-US" b="1" dirty="0">
              <a:solidFill>
                <a:schemeClr val="tx1"/>
              </a:solidFill>
              <a:latin typeface="+mn-lt"/>
            </a:endParaRPr>
          </a:p>
          <a:p>
            <a:pPr marL="342900" indent="-342900" algn="l">
              <a:buFont typeface="Arial" panose="020B0604020202020204" pitchFamily="34" charset="0"/>
              <a:buChar char="•"/>
            </a:pPr>
            <a:r>
              <a:rPr lang="en-US" b="1" dirty="0">
                <a:solidFill>
                  <a:schemeClr val="tx1"/>
                </a:solidFill>
                <a:latin typeface="+mn-lt"/>
              </a:rPr>
              <a:t>Art. 2 Droit à l'interprétation pour les suspects/accusés qui ne parlent ou ne comprennent pas la langue de la procédure pénale :</a:t>
            </a:r>
          </a:p>
          <a:p>
            <a:pPr algn="l"/>
            <a:r>
              <a:rPr lang="en-US" dirty="0">
                <a:solidFill>
                  <a:schemeClr val="tx1"/>
                </a:solidFill>
                <a:latin typeface="+mn-lt"/>
              </a:rPr>
              <a:t>Sans délai/pendant les procédures pénales devant les autorités d'enquête et judiciaires, y compris la police, et toutes les audiences du tribunal, y compris pour communiquer avec leur avocat/qualité suffisante.</a:t>
            </a:r>
          </a:p>
          <a:p>
            <a:pPr marL="342900" indent="-342900" algn="l">
              <a:buFont typeface="Arial" panose="020B0604020202020204" pitchFamily="34" charset="0"/>
              <a:buChar char="•"/>
            </a:pPr>
            <a:r>
              <a:rPr lang="en-US" b="1" dirty="0">
                <a:solidFill>
                  <a:schemeClr val="tx1"/>
                </a:solidFill>
                <a:latin typeface="+mn-lt"/>
              </a:rPr>
              <a:t>Art. 3 Traduction écrite des documents essentiels pour les suspects/accusés qui ne comprennent pas la langue de la procédure pénale</a:t>
            </a:r>
          </a:p>
          <a:p>
            <a:pPr algn="l"/>
            <a:r>
              <a:rPr lang="en-US" dirty="0">
                <a:solidFill>
                  <a:schemeClr val="tx1"/>
                </a:solidFill>
                <a:latin typeface="+mn-lt"/>
              </a:rPr>
              <a:t>Dans un délai raisonnable/ tous les documents essentiels pour assurer les droits de la </a:t>
            </a:r>
            <a:r>
              <a:rPr lang="en-US" dirty="0" err="1">
                <a:solidFill>
                  <a:schemeClr val="tx1"/>
                </a:solidFill>
                <a:latin typeface="+mn-lt"/>
              </a:rPr>
              <a:t>défense </a:t>
            </a:r>
            <a:r>
              <a:rPr lang="en-US" dirty="0">
                <a:solidFill>
                  <a:schemeClr val="tx1"/>
                </a:solidFill>
                <a:latin typeface="+mn-lt"/>
              </a:rPr>
              <a:t>et sauvegarder l'équité de la procédure (exceptions et renonciations)</a:t>
            </a:r>
          </a:p>
          <a:p>
            <a:pPr marL="342900" indent="-342900" algn="l">
              <a:buFont typeface="Arial" panose="020B0604020202020204" pitchFamily="34" charset="0"/>
              <a:buChar char="•"/>
            </a:pPr>
            <a:r>
              <a:rPr lang="en-US" b="1" dirty="0">
                <a:solidFill>
                  <a:schemeClr val="tx1"/>
                </a:solidFill>
                <a:latin typeface="+mn-lt"/>
              </a:rPr>
              <a:t>Droit de contester les décisions négatives et de se plaindre d'une qualité insuffisante </a:t>
            </a:r>
          </a:p>
          <a:p>
            <a:pPr algn="l"/>
            <a:endParaRPr lang="es-ES_tradnl" dirty="0"/>
          </a:p>
        </p:txBody>
      </p:sp>
      <p:sp>
        <p:nvSpPr>
          <p:cNvPr id="4" name="Dia számának helye 3">
            <a:extLst>
              <a:ext uri="{FF2B5EF4-FFF2-40B4-BE49-F238E27FC236}">
                <a16:creationId xmlns:a16="http://schemas.microsoft.com/office/drawing/2014/main" id="{3578FA1F-81B1-4D47-8BDA-5000B0667D11}"/>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166485709"/>
      </p:ext>
    </p:extLst>
  </p:cSld>
  <p:clrMapOvr>
    <a:masterClrMapping/>
  </p:clrMapOvr>
</p:sld>
</file>

<file path=ppt/slides/slide1510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ES_tradnl" dirty="0"/>
            </a:br>
            <a:endParaRPr lang="es-ES" dirty="0"/>
          </a:p>
        </p:txBody>
      </p:sp>
      <p:sp>
        <p:nvSpPr>
          <p:cNvPr id="3" name="Subtítulo 2"/>
          <p:cNvSpPr>
            <a:spLocks noGrp="1"/>
          </p:cNvSpPr>
          <p:nvPr>
            <p:ph idx="1"/>
          </p:nvPr>
        </p:nvSpPr>
        <p:spPr>
          <a:xfrm>
            <a:off x="687848" y="909157"/>
            <a:ext cx="9967452" cy="5039686"/>
          </a:xfrm>
        </p:spPr>
        <p:txBody>
          <a:bodyPr>
            <a:normAutofit fontScale="92500" lnSpcReduction="10000"/>
          </a:bodyPr>
          <a:lstStyle/>
          <a:p>
            <a:pPr algn="l"/>
            <a:r>
              <a:rPr lang="en-US" sz="3900" b="1" dirty="0"/>
              <a:t>2</a:t>
            </a:r>
            <a:r>
              <a:rPr lang="en-US" sz="3900" b="1" dirty="0">
                <a:latin typeface="+mn-lt"/>
              </a:rPr>
              <a:t>. Directive sur l'information</a:t>
            </a:r>
            <a:endParaRPr lang="hu-HU" sz="3900" b="1" dirty="0">
              <a:latin typeface="+mn-lt"/>
            </a:endParaRPr>
          </a:p>
          <a:p>
            <a:pPr marL="0" indent="0" algn="l">
              <a:buNone/>
            </a:pPr>
            <a:endParaRPr lang="en-US" b="1" dirty="0">
              <a:latin typeface="+mn-lt"/>
            </a:endParaRPr>
          </a:p>
          <a:p>
            <a:pPr algn="l"/>
            <a:r>
              <a:rPr lang="en-US" b="1" dirty="0">
                <a:latin typeface="+mn-lt"/>
              </a:rPr>
              <a:t>Art. 3 Information sur les droits : être </a:t>
            </a:r>
            <a:r>
              <a:rPr lang="en-US" dirty="0">
                <a:latin typeface="+mn-lt"/>
              </a:rPr>
              <a:t>informé rapidement, oralement ou par écrit, de ses droits procéduraux.</a:t>
            </a:r>
          </a:p>
          <a:p>
            <a:pPr algn="l"/>
            <a:r>
              <a:rPr lang="en-US" b="1" dirty="0">
                <a:latin typeface="+mn-lt"/>
              </a:rPr>
              <a:t>Art. 4 Lettre des droits sur l'arrestation </a:t>
            </a:r>
            <a:r>
              <a:rPr lang="en-US" dirty="0">
                <a:latin typeface="+mn-lt"/>
              </a:rPr>
              <a:t>(comprend des informations sur la privation de liberté)</a:t>
            </a:r>
          </a:p>
          <a:p>
            <a:pPr algn="l"/>
            <a:r>
              <a:rPr lang="en-US" b="1" dirty="0">
                <a:latin typeface="+mn-lt"/>
              </a:rPr>
              <a:t>Art. 6 Droit à l'information sur l'accusation/les motifs de l'arrestation </a:t>
            </a:r>
          </a:p>
          <a:p>
            <a:pPr algn="l"/>
            <a:r>
              <a:rPr lang="en-US" b="1" dirty="0">
                <a:latin typeface="+mn-lt"/>
              </a:rPr>
              <a:t>Art. 7 Droit d'accès aux pièces du dossier</a:t>
            </a:r>
          </a:p>
          <a:p>
            <a:pPr algn="l"/>
            <a:r>
              <a:rPr lang="en-US" dirty="0">
                <a:latin typeface="+mn-lt"/>
              </a:rPr>
              <a:t>Personnes arrêtées ou détenues : accès aux documents indispensables pour contester la légalité de leur arrestation</a:t>
            </a:r>
          </a:p>
          <a:p>
            <a:pPr algn="l"/>
            <a:r>
              <a:rPr lang="en-US" dirty="0">
                <a:latin typeface="+mn-lt"/>
              </a:rPr>
              <a:t>Tous les suspects ou accusés : droit d'accès à toutes les preuves matérielles en possession de l'autorité compétente en temps utile.</a:t>
            </a:r>
          </a:p>
          <a:p>
            <a:pPr algn="l"/>
            <a:r>
              <a:rPr lang="en-US" dirty="0">
                <a:latin typeface="+mn-lt"/>
              </a:rPr>
              <a:t>L'accès peut être refusé en cas de : menace grave pour la </a:t>
            </a:r>
            <a:r>
              <a:rPr lang="en-US" dirty="0">
                <a:solidFill>
                  <a:schemeClr val="tx1"/>
                </a:solidFill>
                <a:latin typeface="+mn-lt"/>
              </a:rPr>
              <a:t>vie/les droits fondamentaux/la sauvegarde d'un intérêt public important. </a:t>
            </a:r>
          </a:p>
          <a:p>
            <a:pPr algn="l"/>
            <a:r>
              <a:rPr lang="en-US" dirty="0">
                <a:latin typeface="+mn-lt"/>
              </a:rPr>
              <a:t>Décisions de refus : autorité judiciaire ou contrôle judiciaire</a:t>
            </a:r>
          </a:p>
          <a:p>
            <a:pPr algn="l"/>
            <a:endParaRPr lang="en-US" dirty="0"/>
          </a:p>
          <a:p>
            <a:pPr algn="l"/>
            <a:endParaRPr lang="es-ES_tradnl" dirty="0"/>
          </a:p>
        </p:txBody>
      </p:sp>
      <p:sp>
        <p:nvSpPr>
          <p:cNvPr id="4" name="Dia számának helye 3">
            <a:extLst>
              <a:ext uri="{FF2B5EF4-FFF2-40B4-BE49-F238E27FC236}">
                <a16:creationId xmlns:a16="http://schemas.microsoft.com/office/drawing/2014/main" id="{BE22E7AD-3528-42A1-85A8-A0C1538C3130}"/>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2079379914"/>
      </p:ext>
    </p:extLst>
  </p:cSld>
  <p:clrMapOvr>
    <a:masterClrMapping/>
  </p:clrMapOvr>
</p:sld>
</file>

<file path=ppt/slides/slide168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ES_tradnl" dirty="0"/>
            </a:br>
            <a:endParaRPr lang="es-ES" dirty="0"/>
          </a:p>
        </p:txBody>
      </p:sp>
      <p:sp>
        <p:nvSpPr>
          <p:cNvPr id="3" name="Subtítulo 2"/>
          <p:cNvSpPr>
            <a:spLocks noGrp="1"/>
          </p:cNvSpPr>
          <p:nvPr>
            <p:ph idx="1"/>
          </p:nvPr>
        </p:nvSpPr>
        <p:spPr>
          <a:xfrm>
            <a:off x="687848" y="938518"/>
            <a:ext cx="9967452" cy="4980963"/>
          </a:xfrm>
        </p:spPr>
        <p:txBody>
          <a:bodyPr>
            <a:normAutofit lnSpcReduction="10000"/>
          </a:bodyPr>
          <a:lstStyle/>
          <a:p>
            <a:pPr algn="l"/>
            <a:r>
              <a:rPr lang="en-US" sz="4000" b="1" dirty="0">
                <a:solidFill>
                  <a:schemeClr val="tx1"/>
                </a:solidFill>
                <a:latin typeface="+mn-lt"/>
              </a:rPr>
              <a:t>3. Directive sur l'accès à l'avocat</a:t>
            </a:r>
          </a:p>
          <a:p>
            <a:pPr algn="l"/>
            <a:endParaRPr lang="en-US" b="1" dirty="0">
              <a:solidFill>
                <a:schemeClr val="tx1"/>
              </a:solidFill>
              <a:latin typeface="+mn-lt"/>
            </a:endParaRPr>
          </a:p>
          <a:p>
            <a:pPr algn="l"/>
            <a:r>
              <a:rPr lang="en-US" b="1" dirty="0">
                <a:solidFill>
                  <a:schemeClr val="tx1"/>
                </a:solidFill>
                <a:latin typeface="+mn-lt"/>
              </a:rPr>
              <a:t>Art. 3 Droit d'accès à un avocat </a:t>
            </a:r>
          </a:p>
          <a:p>
            <a:pPr algn="l"/>
            <a:r>
              <a:rPr lang="en-US" dirty="0">
                <a:solidFill>
                  <a:schemeClr val="tx1"/>
                </a:solidFill>
                <a:latin typeface="+mn-lt"/>
              </a:rPr>
              <a:t>sans retard injustifié et en tout cas avant l'interrogatoire par la police ou l'autorité judiciaire, lors de l'exécution d'un acte d'enquête, après une privation de liberté, ou lorsqu'il est convoqué par le tribunal avant l'audience. </a:t>
            </a:r>
          </a:p>
          <a:p>
            <a:pPr algn="l"/>
            <a:r>
              <a:rPr lang="en-US" dirty="0">
                <a:solidFill>
                  <a:schemeClr val="tx1"/>
                </a:solidFill>
                <a:latin typeface="+mn-lt"/>
              </a:rPr>
              <a:t>= Droit de s'entretenir en privé/droit pour l'avocat d'être présent et de participer efficacement à l'interrogatoire.</a:t>
            </a:r>
          </a:p>
          <a:p>
            <a:pPr algn="l"/>
            <a:r>
              <a:rPr lang="en-US" b="1" dirty="0">
                <a:solidFill>
                  <a:schemeClr val="tx1"/>
                </a:solidFill>
                <a:latin typeface="+mn-lt"/>
              </a:rPr>
              <a:t>Arts. </a:t>
            </a:r>
            <a:r>
              <a:rPr lang="en-US" b="1" baseline="30000" dirty="0">
                <a:solidFill>
                  <a:schemeClr val="tx1"/>
                </a:solidFill>
                <a:latin typeface="+mn-lt"/>
              </a:rPr>
              <a:t>rd</a:t>
            </a:r>
            <a:r>
              <a:rPr lang="en-US" b="1" dirty="0">
                <a:solidFill>
                  <a:schemeClr val="tx1"/>
                </a:solidFill>
                <a:latin typeface="+mn-lt"/>
              </a:rPr>
              <a:t>5-7 Droit d'être </a:t>
            </a:r>
            <a:r>
              <a:rPr lang="en-US" b="1" dirty="0">
                <a:solidFill>
                  <a:schemeClr val="tx1"/>
                </a:solidFill>
                <a:latin typeface="+mn-lt"/>
              </a:rPr>
              <a:t>informé de la privation de liberté et de communiquer avec </a:t>
            </a:r>
            <a:r>
              <a:rPr lang="en-US" b="1" dirty="0">
                <a:solidFill>
                  <a:schemeClr val="tx1"/>
                </a:solidFill>
                <a:latin typeface="+mn-lt"/>
              </a:rPr>
              <a:t>3</a:t>
            </a:r>
            <a:r>
              <a:rPr lang="en-US" b="1" baseline="30000" dirty="0">
                <a:solidFill>
                  <a:schemeClr val="tx1"/>
                </a:solidFill>
                <a:latin typeface="+mn-lt"/>
              </a:rPr>
              <a:t>rd</a:t>
            </a:r>
            <a:r>
              <a:rPr lang="en-US" b="1" dirty="0">
                <a:solidFill>
                  <a:schemeClr val="tx1"/>
                </a:solidFill>
                <a:latin typeface="+mn-lt"/>
              </a:rPr>
              <a:t> personnes/autorités consulaires</a:t>
            </a:r>
          </a:p>
          <a:p>
            <a:pPr algn="l"/>
            <a:r>
              <a:rPr lang="en-US" b="1" dirty="0">
                <a:solidFill>
                  <a:schemeClr val="tx1"/>
                </a:solidFill>
                <a:latin typeface="+mn-lt"/>
              </a:rPr>
              <a:t>Art. 10 Procédures relatives au mandat d'arrêt européen : </a:t>
            </a:r>
            <a:r>
              <a:rPr lang="en-US" dirty="0">
                <a:solidFill>
                  <a:schemeClr val="tx1"/>
                </a:solidFill>
                <a:latin typeface="+mn-lt"/>
              </a:rPr>
              <a:t>droit d'accès à un avocat dans l'État d'exécution lors de l'arrestation et droit de désigner un avocat dans l'État membre d'émission (pour assister l'avocat dans l'État membre d'exécution).</a:t>
            </a:r>
          </a:p>
          <a:p>
            <a:pPr algn="l"/>
            <a:endParaRPr lang="es-ES_tradnl" dirty="0"/>
          </a:p>
        </p:txBody>
      </p:sp>
      <p:sp>
        <p:nvSpPr>
          <p:cNvPr id="4" name="Dia számának helye 3">
            <a:extLst>
              <a:ext uri="{FF2B5EF4-FFF2-40B4-BE49-F238E27FC236}">
                <a16:creationId xmlns:a16="http://schemas.microsoft.com/office/drawing/2014/main" id="{EF97BB6E-226B-4FB9-8797-157E20F5DDEA}"/>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4254488399"/>
      </p:ext>
    </p:extLst>
  </p:cSld>
  <p:clrMapOvr>
    <a:masterClrMapping/>
  </p:clrMapOvr>
</p:sld>
</file>

<file path=ppt/slides/slide17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ES_tradnl" dirty="0"/>
            </a:br>
            <a:endParaRPr lang="es-ES" dirty="0"/>
          </a:p>
        </p:txBody>
      </p:sp>
      <p:sp>
        <p:nvSpPr>
          <p:cNvPr id="3" name="Subtítulo 2"/>
          <p:cNvSpPr>
            <a:spLocks noGrp="1"/>
          </p:cNvSpPr>
          <p:nvPr>
            <p:ph idx="1"/>
          </p:nvPr>
        </p:nvSpPr>
        <p:spPr>
          <a:xfrm>
            <a:off x="687848" y="892379"/>
            <a:ext cx="9967452" cy="5073242"/>
          </a:xfrm>
        </p:spPr>
        <p:txBody>
          <a:bodyPr>
            <a:normAutofit/>
          </a:bodyPr>
          <a:lstStyle/>
          <a:p>
            <a:pPr algn="l"/>
            <a:r>
              <a:rPr lang="en-US" sz="3600" b="1" dirty="0">
                <a:solidFill>
                  <a:schemeClr val="tx1"/>
                </a:solidFill>
                <a:latin typeface="+mn-lt"/>
              </a:rPr>
              <a:t>4. Directive sur la présomption d'innocence </a:t>
            </a:r>
          </a:p>
          <a:p>
            <a:pPr algn="l"/>
            <a:endParaRPr lang="en-US" b="1" dirty="0">
              <a:solidFill>
                <a:schemeClr val="tx1"/>
              </a:solidFill>
              <a:latin typeface="+mn-lt"/>
            </a:endParaRPr>
          </a:p>
          <a:p>
            <a:pPr algn="l"/>
            <a:r>
              <a:rPr lang="en-US" b="1" dirty="0">
                <a:solidFill>
                  <a:schemeClr val="tx1"/>
                </a:solidFill>
                <a:latin typeface="+mn-lt"/>
              </a:rPr>
              <a:t>Arts. 3-4-5 Présomption d'innocence : </a:t>
            </a:r>
            <a:r>
              <a:rPr lang="en-US" dirty="0">
                <a:solidFill>
                  <a:schemeClr val="tx1"/>
                </a:solidFill>
                <a:latin typeface="+mn-lt"/>
              </a:rPr>
              <a:t>comprend l'obligation de ne pas mentionner ou présenter les suspects/accusés comme étant coupables.</a:t>
            </a:r>
          </a:p>
          <a:p>
            <a:pPr algn="l"/>
            <a:r>
              <a:rPr lang="en-US" b="1" dirty="0">
                <a:solidFill>
                  <a:schemeClr val="tx1"/>
                </a:solidFill>
                <a:latin typeface="+mn-lt"/>
              </a:rPr>
              <a:t>Art. 6 Charge de la preuve </a:t>
            </a:r>
            <a:r>
              <a:rPr lang="en-US" dirty="0">
                <a:solidFill>
                  <a:schemeClr val="tx1"/>
                </a:solidFill>
                <a:latin typeface="+mn-lt"/>
              </a:rPr>
              <a:t>sur l'accusation et </a:t>
            </a:r>
            <a:r>
              <a:rPr lang="en-US" dirty="0">
                <a:solidFill>
                  <a:schemeClr val="tx1"/>
                </a:solidFill>
                <a:latin typeface="+mn-lt"/>
              </a:rPr>
              <a:t>principe </a:t>
            </a:r>
            <a:r>
              <a:rPr lang="en-US" dirty="0">
                <a:solidFill>
                  <a:schemeClr val="tx1"/>
                </a:solidFill>
                <a:latin typeface="+mn-lt"/>
              </a:rPr>
              <a:t>in </a:t>
            </a:r>
            <a:r>
              <a:rPr lang="en-US" dirty="0" err="1">
                <a:solidFill>
                  <a:schemeClr val="tx1"/>
                </a:solidFill>
                <a:latin typeface="+mn-lt"/>
              </a:rPr>
              <a:t>dubio </a:t>
            </a:r>
            <a:r>
              <a:rPr lang="en-US" dirty="0">
                <a:solidFill>
                  <a:schemeClr val="tx1"/>
                </a:solidFill>
                <a:latin typeface="+mn-lt"/>
              </a:rPr>
              <a:t>pro reo</a:t>
            </a:r>
          </a:p>
          <a:p>
            <a:pPr algn="l"/>
            <a:r>
              <a:rPr lang="en-US" b="1" dirty="0">
                <a:solidFill>
                  <a:schemeClr val="tx1"/>
                </a:solidFill>
                <a:latin typeface="+mn-lt"/>
              </a:rPr>
              <a:t>Art. 7 Droit de garder le silence et droit de ne pas s'incriminer soi-même</a:t>
            </a:r>
            <a:endParaRPr lang="en-US" dirty="0">
              <a:solidFill>
                <a:schemeClr val="tx1"/>
              </a:solidFill>
              <a:latin typeface="+mn-lt"/>
            </a:endParaRPr>
          </a:p>
          <a:p>
            <a:pPr algn="l"/>
            <a:r>
              <a:rPr lang="en-US" b="1" dirty="0">
                <a:solidFill>
                  <a:schemeClr val="tx1"/>
                </a:solidFill>
                <a:latin typeface="+mn-lt"/>
              </a:rPr>
              <a:t>Arts. 8-9 Droit d'être présent au procès, procès en absence et droit à un nouveau procès</a:t>
            </a:r>
          </a:p>
          <a:p>
            <a:pPr algn="l"/>
            <a:r>
              <a:rPr lang="en-US" b="1" dirty="0">
                <a:solidFill>
                  <a:schemeClr val="tx1"/>
                </a:solidFill>
                <a:latin typeface="+mn-lt"/>
              </a:rPr>
              <a:t>Art. 10 Voies de recours effectives et appréciation des preuves </a:t>
            </a:r>
            <a:r>
              <a:rPr lang="en-US" dirty="0">
                <a:solidFill>
                  <a:schemeClr val="tx1"/>
                </a:solidFill>
                <a:latin typeface="+mn-lt"/>
              </a:rPr>
              <a:t>dans le respect des droits de la </a:t>
            </a:r>
            <a:r>
              <a:rPr lang="en-US" dirty="0" err="1">
                <a:solidFill>
                  <a:schemeClr val="tx1"/>
                </a:solidFill>
                <a:latin typeface="+mn-lt"/>
              </a:rPr>
              <a:t>défense </a:t>
            </a:r>
            <a:r>
              <a:rPr lang="en-US" dirty="0">
                <a:solidFill>
                  <a:schemeClr val="tx1"/>
                </a:solidFill>
                <a:latin typeface="+mn-lt"/>
              </a:rPr>
              <a:t>et de l'équité de la procédure en cas d'infraction </a:t>
            </a:r>
          </a:p>
          <a:p>
            <a:pPr algn="l"/>
            <a:endParaRPr lang="en-US" b="1" dirty="0"/>
          </a:p>
          <a:p>
            <a:pPr algn="l"/>
            <a:endParaRPr lang="es-ES_tradnl" dirty="0"/>
          </a:p>
        </p:txBody>
      </p:sp>
      <p:sp>
        <p:nvSpPr>
          <p:cNvPr id="4" name="Dia számának helye 3">
            <a:extLst>
              <a:ext uri="{FF2B5EF4-FFF2-40B4-BE49-F238E27FC236}">
                <a16:creationId xmlns:a16="http://schemas.microsoft.com/office/drawing/2014/main" id="{117F4837-7E4F-41EE-81FE-F1E8C389F5BD}"/>
              </a:ext>
            </a:extLst>
          </p:cNvPr>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1150132615"/>
      </p:ext>
    </p:extLst>
  </p:cSld>
  <p:clrMapOvr>
    <a:masterClrMapping/>
  </p:clrMapOvr>
</p:sld>
</file>

<file path=ppt/slides/slide1818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ES_tradnl" dirty="0"/>
            </a:br>
            <a:endParaRPr lang="es-ES" dirty="0"/>
          </a:p>
        </p:txBody>
      </p:sp>
      <p:sp>
        <p:nvSpPr>
          <p:cNvPr id="3" name="Subtítulo 2"/>
          <p:cNvSpPr>
            <a:spLocks noGrp="1"/>
          </p:cNvSpPr>
          <p:nvPr>
            <p:ph idx="1"/>
          </p:nvPr>
        </p:nvSpPr>
        <p:spPr>
          <a:xfrm>
            <a:off x="687848" y="595368"/>
            <a:ext cx="9967452" cy="5358468"/>
          </a:xfrm>
        </p:spPr>
        <p:txBody>
          <a:bodyPr>
            <a:normAutofit/>
          </a:bodyPr>
          <a:lstStyle/>
          <a:p>
            <a:pPr algn="l"/>
            <a:r>
              <a:rPr lang="en-US" sz="3200" b="1" dirty="0">
                <a:solidFill>
                  <a:schemeClr val="tx1"/>
                </a:solidFill>
                <a:latin typeface="+mn-lt"/>
              </a:rPr>
              <a:t>6. Directive sur l'assistance judiciaire aux suspects/accusés dans le cadre de procédures pénales et aux personnes requises (MAE)</a:t>
            </a:r>
          </a:p>
          <a:p>
            <a:pPr algn="l"/>
            <a:endParaRPr lang="en-US" b="1" dirty="0">
              <a:solidFill>
                <a:schemeClr val="tx1"/>
              </a:solidFill>
              <a:latin typeface="+mn-lt"/>
            </a:endParaRPr>
          </a:p>
          <a:p>
            <a:pPr algn="l"/>
            <a:r>
              <a:rPr lang="en-US" dirty="0">
                <a:solidFill>
                  <a:schemeClr val="tx1"/>
                </a:solidFill>
                <a:latin typeface="+mn-lt"/>
              </a:rPr>
              <a:t>Aide juridictionnelle = financement par un EM de l'assistance d'un avocat, permettant l'exercice du droit d'accès à un avocat. </a:t>
            </a:r>
          </a:p>
          <a:p>
            <a:pPr algn="l"/>
            <a:r>
              <a:rPr lang="en-US" b="1" dirty="0">
                <a:solidFill>
                  <a:schemeClr val="tx1"/>
                </a:solidFill>
                <a:latin typeface="+mn-lt"/>
              </a:rPr>
              <a:t>Article 4 Aide judiciaire dans le cadre d'une procédure pénale pour ceux qui ne disposent pas de ressources suffisantes </a:t>
            </a:r>
            <a:r>
              <a:rPr lang="en-US" dirty="0">
                <a:solidFill>
                  <a:schemeClr val="tx1"/>
                </a:solidFill>
                <a:latin typeface="+mn-lt"/>
              </a:rPr>
              <a:t>(l'examen des ressources ou des mérites ou les deux sont autorisés).</a:t>
            </a:r>
          </a:p>
          <a:p>
            <a:pPr algn="l"/>
            <a:r>
              <a:rPr lang="en-US" b="1" dirty="0">
                <a:solidFill>
                  <a:schemeClr val="tx1"/>
                </a:solidFill>
                <a:latin typeface="+mn-lt"/>
              </a:rPr>
              <a:t>Article 5 Aide judiciaire dans les procédures de MAE </a:t>
            </a:r>
          </a:p>
          <a:p>
            <a:pPr algn="l"/>
            <a:r>
              <a:rPr lang="en-US" dirty="0">
                <a:solidFill>
                  <a:schemeClr val="tx1"/>
                </a:solidFill>
                <a:latin typeface="+mn-lt"/>
              </a:rPr>
              <a:t>Droit à l'assistance judiciaire dans l'État d'exécution en cas d'arrestation pour l'exécution d'un MAE + Droit à l'assistance judiciaire dans l'État d'émission en ce qui concerne l'avocat assistant dans la mesure où cela est nécessaire pour garantir un accès effectif à la justice.</a:t>
            </a:r>
          </a:p>
          <a:p>
            <a:pPr algn="l"/>
            <a:endParaRPr lang="en-US" dirty="0"/>
          </a:p>
          <a:p>
            <a:pPr algn="l"/>
            <a:endParaRPr lang="es-ES_tradnl" dirty="0"/>
          </a:p>
        </p:txBody>
      </p:sp>
      <p:sp>
        <p:nvSpPr>
          <p:cNvPr id="4" name="Dia számának helye 3">
            <a:extLst>
              <a:ext uri="{FF2B5EF4-FFF2-40B4-BE49-F238E27FC236}">
                <a16:creationId xmlns:a16="http://schemas.microsoft.com/office/drawing/2014/main" id="{7904E2B5-412D-4618-A08E-A978175C93F2}"/>
              </a:ext>
            </a:extLst>
          </p:cNvPr>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3726521110"/>
      </p:ext>
    </p:extLst>
  </p:cSld>
  <p:clrMapOvr>
    <a:masterClrMapping/>
  </p:clrMapOvr>
</p:sld>
</file>

<file path=ppt/slides/slide1911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518615"/>
            <a:ext cx="9967452" cy="901398"/>
          </a:xfrm>
        </p:spPr>
        <p:txBody>
          <a:bodyPr/>
          <a:lstStyle/>
          <a:p>
            <a:r>
              <a:rPr lang="es-ES_tradnl" dirty="0"/>
              <a:t>EPPO &amp; DROIT NATIONAL</a:t>
            </a:r>
            <a:endParaRPr lang="es-ES" dirty="0"/>
          </a:p>
        </p:txBody>
      </p:sp>
      <p:sp>
        <p:nvSpPr>
          <p:cNvPr id="3" name="Marcador de contenido 2"/>
          <p:cNvSpPr>
            <a:spLocks noGrp="1"/>
          </p:cNvSpPr>
          <p:nvPr>
            <p:ph idx="1"/>
          </p:nvPr>
        </p:nvSpPr>
        <p:spPr/>
        <p:txBody>
          <a:bodyPr>
            <a:normAutofit/>
          </a:bodyPr>
          <a:lstStyle/>
          <a:p>
            <a:pPr marL="0" indent="0">
              <a:buNone/>
            </a:pPr>
            <a:r>
              <a:rPr lang="en-US" dirty="0">
                <a:solidFill>
                  <a:schemeClr val="tx1"/>
                </a:solidFill>
                <a:latin typeface="+mn-lt"/>
              </a:rPr>
              <a:t>Article 41. Portée des droits des suspects et des personnes accusées</a:t>
            </a:r>
          </a:p>
          <a:p>
            <a:pPr marL="0" indent="0">
              <a:buNone/>
            </a:pPr>
            <a:r>
              <a:rPr lang="es-ES" dirty="0">
                <a:solidFill>
                  <a:schemeClr val="tx1"/>
                </a:solidFill>
                <a:latin typeface="+mn-lt"/>
              </a:rPr>
              <a:t>3.   Sans préjudice des droits mentionnés dans le présent chapitre, les suspects et les personnes accusées ainsi que les autres personnes impliquées dans la procédure de l'OEPP ont tous les droits procéduraux dont ils disposent en vertu du droit national applicable, y compris la possibilité de présenter des preuves, de demander la désignation d'experts ou l'expertise et l'audition de témoins, et de demander à l'OEPP d'obtenir ces mesures au nom de la défense.</a:t>
            </a:r>
          </a:p>
          <a:p>
            <a:pPr marL="0" indent="0">
              <a:buNone/>
            </a:pPr>
            <a:r>
              <a:rPr lang="es-ES" dirty="0">
                <a:solidFill>
                  <a:schemeClr val="tx1"/>
                </a:solidFill>
                <a:latin typeface="+mn-lt"/>
              </a:rPr>
              <a:t>Voir également l'art. 45(2) : </a:t>
            </a:r>
            <a:r>
              <a:rPr lang="en-US" dirty="0">
                <a:solidFill>
                  <a:schemeClr val="tx1"/>
                </a:solidFill>
                <a:latin typeface="+mn-lt"/>
              </a:rPr>
              <a:t>accès au dossier par les suspects et les personnes accusées conformément au droit national de l'État membre du procureur de traitement.</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id="{40734821-D275-4AFA-BCC0-630B35B40DB7}"/>
              </a:ext>
            </a:extLst>
          </p:cNvPr>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1459666523"/>
      </p:ext>
    </p:extLst>
  </p:cSld>
  <p:clrMapOvr>
    <a:masterClrMapping/>
  </p:clrMapOvr>
</p:sld>
</file>

<file path=ppt/slides/slide199.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a:solidFill>
                  <a:schemeClr val="bg1"/>
                </a:solidFill>
              </a:rPr>
              <a:t>Travailler avec l'OEPP à un </a:t>
            </a:r>
            <a:r>
              <a:rPr lang="en-US" dirty="0">
                <a:solidFill>
                  <a:schemeClr val="bg1"/>
                </a:solidFill>
              </a:rPr>
              <a:t>niveau </a:t>
            </a:r>
            <a:r>
              <a:rPr lang="en-US" dirty="0" err="1">
                <a:solidFill>
                  <a:schemeClr val="bg1"/>
                </a:solidFill>
              </a:rPr>
              <a:t>décentralisé </a:t>
            </a:r>
            <a:r>
              <a:rPr lang="en-US" dirty="0">
                <a:solidFill>
                  <a:schemeClr val="bg1"/>
                </a:solidFill>
              </a:rPr>
              <a:t>- </a:t>
            </a:r>
            <a:br>
              <a:rPr lang="en-US" dirty="0">
                <a:solidFill>
                  <a:schemeClr val="bg1"/>
                </a:solidFill>
              </a:rPr>
            </a:br>
            <a:r>
              <a:rPr lang="en-US" dirty="0">
                <a:solidFill>
                  <a:schemeClr val="bg1"/>
                </a:solidFill>
              </a:rPr>
              <a:t>Matériel de formation pour les procureurs et les juges d'instruction</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F88A3787-4472-40CA-8833-ABA2C385A79E}"/>
              </a:ext>
            </a:extLst>
          </p:cNvPr>
          <p:cNvSpPr txBox="1"/>
          <p:nvPr/>
        </p:nvSpPr>
        <p:spPr>
          <a:xfrm>
            <a:off x="619107" y="1857336"/>
            <a:ext cx="10593376" cy="1938992"/>
          </a:xfrm>
          <a:prstGeom prst="rect">
            <a:avLst/>
          </a:prstGeom>
          <a:noFill/>
        </p:spPr>
        <p:txBody>
          <a:bodyPr wrap="square" rtlCol="0">
            <a:spAutoFit/>
          </a:bodyPr>
          <a:lstStyle/>
          <a:p>
            <a:r>
              <a:rPr lang="es-ES_tradnl"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L'OEPP et les droits procéduraux pénaux en droit européen</a:t>
            </a:r>
            <a:endParaRPr lang="hu-HU"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205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344606"/>
            <a:ext cx="9967452" cy="998168"/>
          </a:xfrm>
        </p:spPr>
        <p:txBody>
          <a:bodyPr/>
          <a:lstStyle/>
          <a:p>
            <a:r>
              <a:rPr lang="es-ES_tradnl" dirty="0" err="1"/>
              <a:t>Conclusion </a:t>
            </a:r>
            <a:r>
              <a:rPr lang="es-ES_tradnl" dirty="0"/>
              <a:t>: </a:t>
            </a:r>
            <a:r>
              <a:rPr lang="es-ES_tradnl" dirty="0" err="1"/>
              <a:t>comment </a:t>
            </a:r>
            <a:r>
              <a:rPr lang="es-ES_tradnl" dirty="0" err="1"/>
              <a:t>cela </a:t>
            </a:r>
            <a:r>
              <a:rPr lang="es-ES_tradnl" dirty="0" err="1"/>
              <a:t>fonctionnera-t-il </a:t>
            </a:r>
            <a:r>
              <a:rPr lang="es-ES_tradnl" dirty="0"/>
              <a:t>dans la </a:t>
            </a:r>
            <a:r>
              <a:rPr lang="es-ES_tradnl" dirty="0" err="1"/>
              <a:t>pratique </a:t>
            </a:r>
            <a:r>
              <a:rPr lang="es-ES_tradnl" dirty="0"/>
              <a:t>?</a:t>
            </a:r>
            <a:endParaRPr lang="es-ES" dirty="0"/>
          </a:p>
        </p:txBody>
      </p:sp>
      <p:sp>
        <p:nvSpPr>
          <p:cNvPr id="3" name="Marcador de contenido 2"/>
          <p:cNvSpPr>
            <a:spLocks noGrp="1"/>
          </p:cNvSpPr>
          <p:nvPr>
            <p:ph idx="1"/>
          </p:nvPr>
        </p:nvSpPr>
        <p:spPr/>
        <p:txBody>
          <a:bodyPr>
            <a:normAutofit/>
          </a:bodyPr>
          <a:lstStyle/>
          <a:p>
            <a:pPr>
              <a:buFont typeface="Arial" panose="020B0604020202020204" pitchFamily="34" charset="0"/>
              <a:buChar char="•"/>
            </a:pPr>
            <a:r>
              <a:rPr lang="en-GB" dirty="0">
                <a:solidFill>
                  <a:schemeClr val="tx1"/>
                </a:solidFill>
                <a:latin typeface="+mn-lt"/>
              </a:rPr>
              <a:t>Pas de garanties et de normes procédurales minimales homogènes pour les procédures de l'OEPP</a:t>
            </a:r>
          </a:p>
          <a:p>
            <a:pPr>
              <a:buFont typeface="Arial" panose="020B0604020202020204" pitchFamily="34" charset="0"/>
              <a:buChar char="•"/>
            </a:pPr>
            <a:r>
              <a:rPr lang="en-GB" dirty="0">
                <a:solidFill>
                  <a:schemeClr val="tx1"/>
                </a:solidFill>
                <a:latin typeface="+mn-lt"/>
              </a:rPr>
              <a:t>Il manque des détails sur le nombre et le contenu des droits procéduraux, tant dans la phase d'enquête que dans la phase de procès.</a:t>
            </a:r>
          </a:p>
          <a:p>
            <a:pPr>
              <a:buFont typeface="Arial" panose="020B0604020202020204" pitchFamily="34" charset="0"/>
              <a:buChar char="•"/>
            </a:pPr>
            <a:r>
              <a:rPr lang="en-GB" dirty="0">
                <a:solidFill>
                  <a:schemeClr val="tx1"/>
                </a:solidFill>
                <a:latin typeface="+mn-lt"/>
              </a:rPr>
              <a:t>Complexité de la double référence aux directives de procédure de l'UE et aux lois nationales </a:t>
            </a:r>
          </a:p>
          <a:p>
            <a:pPr marL="0" indent="0">
              <a:buNone/>
            </a:pPr>
            <a:r>
              <a:rPr lang="en-GB" dirty="0">
                <a:solidFill>
                  <a:schemeClr val="tx1"/>
                </a:solidFill>
                <a:latin typeface="+mn-lt"/>
              </a:rPr>
              <a:t>Des problèmes éventuels ? </a:t>
            </a:r>
          </a:p>
          <a:p>
            <a:pPr marL="0" indent="0">
              <a:buNone/>
            </a:pPr>
            <a:r>
              <a:rPr lang="en-GB" dirty="0">
                <a:solidFill>
                  <a:schemeClr val="tx1"/>
                </a:solidFill>
                <a:latin typeface="+mn-lt"/>
              </a:rPr>
              <a:t>- l'effectivité des droits dépend de la transposition nationale des directives qui peut différer dans l'UE</a:t>
            </a:r>
          </a:p>
          <a:p>
            <a:pPr>
              <a:buFontTx/>
              <a:buChar char="-"/>
            </a:pPr>
            <a:r>
              <a:rPr lang="en-GB" dirty="0">
                <a:solidFill>
                  <a:schemeClr val="tx1"/>
                </a:solidFill>
                <a:latin typeface="+mn-lt"/>
              </a:rPr>
              <a:t>articulation de 2 lois nationales et différents niveaux de protection pour les défendeurs dans les affaires comportant des éléments transfrontaliers</a:t>
            </a:r>
          </a:p>
          <a:p>
            <a:pPr marL="0" indent="0">
              <a:buNone/>
            </a:pPr>
            <a:endParaRPr lang="en-GB" dirty="0">
              <a:solidFill>
                <a:schemeClr val="tx1"/>
              </a:solidFill>
              <a:latin typeface="+mn-lt"/>
            </a:endParaRPr>
          </a:p>
          <a:p>
            <a:pPr marL="0" indent="0">
              <a:buNone/>
            </a:pPr>
            <a:endParaRPr lang="en-GB" dirty="0"/>
          </a:p>
          <a:p>
            <a:endParaRPr lang="en-GB" dirty="0"/>
          </a:p>
          <a:p>
            <a:endParaRPr lang="en-GB" dirty="0"/>
          </a:p>
        </p:txBody>
      </p:sp>
      <p:sp>
        <p:nvSpPr>
          <p:cNvPr id="4" name="Dia számának helye 3">
            <a:extLst>
              <a:ext uri="{FF2B5EF4-FFF2-40B4-BE49-F238E27FC236}">
                <a16:creationId xmlns:a16="http://schemas.microsoft.com/office/drawing/2014/main" id="{2CFE8581-FCE5-4E52-8F28-AEE71815FB3A}"/>
              </a:ext>
            </a:extLst>
          </p:cNvPr>
          <p:cNvSpPr>
            <a:spLocks noGrp="1"/>
          </p:cNvSpPr>
          <p:nvPr>
            <p:ph type="sldNum" sz="quarter" idx="12"/>
          </p:nvPr>
        </p:nvSpPr>
        <p:spPr/>
        <p:txBody>
          <a:bodyPr/>
          <a:lstStyle/>
          <a:p>
            <a:fld id="{6113E31D-E2AB-40D1-8B51-AFA5AFEF393A}" type="slidenum">
              <a:rPr lang="en-US" smtClean="0"/>
              <a:t>20</a:t>
            </a:fld>
            <a:endParaRPr lang="en-US" dirty="0"/>
          </a:p>
        </p:txBody>
      </p:sp>
    </p:spTree>
    <p:extLst>
      <p:ext uri="{BB962C8B-B14F-4D97-AF65-F5344CB8AC3E}">
        <p14:creationId xmlns:p14="http://schemas.microsoft.com/office/powerpoint/2010/main" val="2975066012"/>
      </p:ext>
    </p:extLst>
  </p:cSld>
  <p:clrMapOvr>
    <a:masterClrMapping/>
  </p:clrMapOvr>
</p:sld>
</file>

<file path=ppt/slides/slide2122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533687"/>
            <a:ext cx="9967452" cy="998168"/>
          </a:xfrm>
        </p:spPr>
        <p:txBody>
          <a:bodyPr/>
          <a:lstStyle/>
          <a:p>
            <a:r>
              <a:rPr lang="es-ES_tradnl" b="1" dirty="0"/>
              <a:t>QUIZ - TESTEZ VOS CONNAISSANCES</a:t>
            </a:r>
            <a:endParaRPr lang="en-GB" dirty="0"/>
          </a:p>
        </p:txBody>
      </p:sp>
      <p:sp>
        <p:nvSpPr>
          <p:cNvPr id="3" name="Marcador de contenido 2"/>
          <p:cNvSpPr>
            <a:spLocks noGrp="1"/>
          </p:cNvSpPr>
          <p:nvPr>
            <p:ph idx="1"/>
          </p:nvPr>
        </p:nvSpPr>
        <p:spPr/>
        <p:txBody>
          <a:bodyPr/>
          <a:lstStyle/>
          <a:p>
            <a:pPr marL="514350" indent="-514350">
              <a:buAutoNum type="alphaUcParenR"/>
            </a:pPr>
            <a:r>
              <a:rPr lang="es-ES_tradnl" dirty="0" err="1">
                <a:solidFill>
                  <a:schemeClr val="tx1"/>
                </a:solidFill>
                <a:latin typeface="+mn-lt"/>
              </a:rPr>
              <a:t>Le </a:t>
            </a:r>
            <a:r>
              <a:rPr lang="es-ES_tradnl" dirty="0" err="1">
                <a:solidFill>
                  <a:schemeClr val="tx1"/>
                </a:solidFill>
                <a:latin typeface="+mn-lt"/>
              </a:rPr>
              <a:t>Règlement de l'</a:t>
            </a:r>
            <a:r>
              <a:rPr lang="es-ES_tradnl" dirty="0">
                <a:solidFill>
                  <a:schemeClr val="tx1"/>
                </a:solidFill>
                <a:latin typeface="+mn-lt"/>
              </a:rPr>
              <a:t>OEPP </a:t>
            </a:r>
            <a:r>
              <a:rPr lang="es-ES_tradnl" dirty="0" err="1">
                <a:solidFill>
                  <a:schemeClr val="tx1"/>
                </a:solidFill>
                <a:latin typeface="+mn-lt"/>
              </a:rPr>
              <a:t>établit </a:t>
            </a:r>
            <a:r>
              <a:rPr lang="es-ES_tradnl" dirty="0">
                <a:solidFill>
                  <a:schemeClr val="tx1"/>
                </a:solidFill>
                <a:latin typeface="+mn-lt"/>
              </a:rPr>
              <a:t>un </a:t>
            </a:r>
            <a:r>
              <a:rPr lang="es-ES_tradnl" dirty="0">
                <a:solidFill>
                  <a:schemeClr val="tx1"/>
                </a:solidFill>
                <a:latin typeface="+mn-lt"/>
              </a:rPr>
              <a:t>catalogue </a:t>
            </a:r>
            <a:r>
              <a:rPr lang="es-ES_tradnl" dirty="0" err="1">
                <a:solidFill>
                  <a:schemeClr val="tx1"/>
                </a:solidFill>
                <a:latin typeface="+mn-lt"/>
              </a:rPr>
              <a:t>spécifique </a:t>
            </a:r>
            <a:r>
              <a:rPr lang="es-ES_tradnl" dirty="0">
                <a:solidFill>
                  <a:schemeClr val="tx1"/>
                </a:solidFill>
                <a:latin typeface="+mn-lt"/>
              </a:rPr>
              <a:t>de </a:t>
            </a:r>
            <a:r>
              <a:rPr lang="es-ES_tradnl" dirty="0" err="1">
                <a:solidFill>
                  <a:schemeClr val="tx1"/>
                </a:solidFill>
                <a:latin typeface="+mn-lt"/>
              </a:rPr>
              <a:t>droits </a:t>
            </a:r>
            <a:r>
              <a:rPr lang="es-ES_tradnl" dirty="0">
                <a:solidFill>
                  <a:schemeClr val="tx1"/>
                </a:solidFill>
                <a:latin typeface="+mn-lt"/>
              </a:rPr>
              <a:t>procéduraux </a:t>
            </a:r>
            <a:r>
              <a:rPr lang="es-ES_tradnl" dirty="0" err="1">
                <a:solidFill>
                  <a:schemeClr val="tx1"/>
                </a:solidFill>
                <a:latin typeface="+mn-lt"/>
              </a:rPr>
              <a:t>pour les </a:t>
            </a:r>
            <a:r>
              <a:rPr lang="es-ES_tradnl" dirty="0" err="1">
                <a:solidFill>
                  <a:schemeClr val="tx1"/>
                </a:solidFill>
                <a:latin typeface="+mn-lt"/>
              </a:rPr>
              <a:t>procédures de l'</a:t>
            </a:r>
            <a:r>
              <a:rPr lang="es-ES_tradnl" dirty="0">
                <a:solidFill>
                  <a:schemeClr val="tx1"/>
                </a:solidFill>
                <a:latin typeface="+mn-lt"/>
              </a:rPr>
              <a:t>OEPP</a:t>
            </a:r>
            <a:endParaRPr lang="es-ES_tradnl" dirty="0">
              <a:solidFill>
                <a:schemeClr val="tx1"/>
              </a:solidFill>
              <a:latin typeface="+mn-lt"/>
            </a:endParaRPr>
          </a:p>
          <a:p>
            <a:pPr marL="514350" indent="-514350">
              <a:buAutoNum type="alphaUcParenR"/>
            </a:pPr>
            <a:r>
              <a:rPr lang="es-ES_tradnl" dirty="0">
                <a:solidFill>
                  <a:schemeClr val="tx1"/>
                </a:solidFill>
                <a:latin typeface="+mn-lt"/>
              </a:rPr>
              <a:t>En </a:t>
            </a:r>
            <a:r>
              <a:rPr lang="es-ES_tradnl" dirty="0" err="1">
                <a:solidFill>
                  <a:schemeClr val="tx1"/>
                </a:solidFill>
                <a:latin typeface="+mn-lt"/>
              </a:rPr>
              <a:t>ce qui concerne les </a:t>
            </a:r>
            <a:r>
              <a:rPr lang="es-ES_tradnl" dirty="0" err="1">
                <a:solidFill>
                  <a:schemeClr val="tx1"/>
                </a:solidFill>
                <a:latin typeface="+mn-lt"/>
              </a:rPr>
              <a:t>garanties </a:t>
            </a:r>
            <a:r>
              <a:rPr lang="es-ES_tradnl" dirty="0">
                <a:solidFill>
                  <a:schemeClr val="tx1"/>
                </a:solidFill>
                <a:latin typeface="+mn-lt"/>
              </a:rPr>
              <a:t>procédurales</a:t>
            </a:r>
            <a:r>
              <a:rPr lang="es-ES_tradnl" dirty="0">
                <a:solidFill>
                  <a:schemeClr val="tx1"/>
                </a:solidFill>
                <a:latin typeface="+mn-lt"/>
              </a:rPr>
              <a:t>, </a:t>
            </a:r>
            <a:r>
              <a:rPr lang="es-ES_tradnl" dirty="0" err="1">
                <a:solidFill>
                  <a:schemeClr val="tx1"/>
                </a:solidFill>
                <a:latin typeface="+mn-lt"/>
              </a:rPr>
              <a:t>le </a:t>
            </a:r>
            <a:r>
              <a:rPr lang="es-ES_tradnl" dirty="0" err="1">
                <a:solidFill>
                  <a:schemeClr val="tx1"/>
                </a:solidFill>
                <a:latin typeface="+mn-lt"/>
              </a:rPr>
              <a:t>règlement de l'</a:t>
            </a:r>
            <a:r>
              <a:rPr lang="es-ES_tradnl" dirty="0">
                <a:solidFill>
                  <a:schemeClr val="tx1"/>
                </a:solidFill>
                <a:latin typeface="+mn-lt"/>
              </a:rPr>
              <a:t>OEPP </a:t>
            </a:r>
            <a:r>
              <a:rPr lang="es-ES_tradnl" dirty="0" err="1">
                <a:solidFill>
                  <a:schemeClr val="tx1"/>
                </a:solidFill>
                <a:latin typeface="+mn-lt"/>
              </a:rPr>
              <a:t>contient </a:t>
            </a:r>
            <a:r>
              <a:rPr lang="es-ES_tradnl" dirty="0">
                <a:solidFill>
                  <a:schemeClr val="tx1"/>
                </a:solidFill>
                <a:latin typeface="+mn-lt"/>
              </a:rPr>
              <a:t>un </a:t>
            </a:r>
            <a:r>
              <a:rPr lang="es-ES_tradnl" dirty="0" err="1">
                <a:solidFill>
                  <a:schemeClr val="tx1"/>
                </a:solidFill>
                <a:latin typeface="+mn-lt"/>
              </a:rPr>
              <a:t>double </a:t>
            </a:r>
            <a:r>
              <a:rPr lang="es-ES_tradnl" dirty="0" err="1">
                <a:solidFill>
                  <a:schemeClr val="tx1"/>
                </a:solidFill>
                <a:latin typeface="+mn-lt"/>
              </a:rPr>
              <a:t>renvoi </a:t>
            </a:r>
            <a:r>
              <a:rPr lang="es-ES_tradnl" dirty="0">
                <a:solidFill>
                  <a:schemeClr val="tx1"/>
                </a:solidFill>
                <a:latin typeface="+mn-lt"/>
              </a:rPr>
              <a:t>au </a:t>
            </a:r>
            <a:r>
              <a:rPr lang="es-ES_tradnl" dirty="0" err="1">
                <a:solidFill>
                  <a:schemeClr val="tx1"/>
                </a:solidFill>
                <a:latin typeface="+mn-lt"/>
              </a:rPr>
              <a:t>droit </a:t>
            </a:r>
            <a:r>
              <a:rPr lang="es-ES_tradnl" dirty="0" err="1">
                <a:solidFill>
                  <a:schemeClr val="tx1"/>
                </a:solidFill>
                <a:latin typeface="+mn-lt"/>
              </a:rPr>
              <a:t>national </a:t>
            </a:r>
            <a:r>
              <a:rPr lang="es-ES_tradnl" dirty="0">
                <a:solidFill>
                  <a:schemeClr val="tx1"/>
                </a:solidFill>
                <a:latin typeface="+mn-lt"/>
              </a:rPr>
              <a:t>et au </a:t>
            </a:r>
            <a:r>
              <a:rPr lang="es-ES_tradnl" dirty="0" err="1">
                <a:solidFill>
                  <a:schemeClr val="tx1"/>
                </a:solidFill>
                <a:latin typeface="+mn-lt"/>
              </a:rPr>
              <a:t>droit </a:t>
            </a:r>
            <a:r>
              <a:rPr lang="es-ES_tradnl" dirty="0">
                <a:solidFill>
                  <a:schemeClr val="tx1"/>
                </a:solidFill>
                <a:latin typeface="+mn-lt"/>
              </a:rPr>
              <a:t>communautaire</a:t>
            </a:r>
            <a:endParaRPr lang="es-ES_tradnl" dirty="0">
              <a:solidFill>
                <a:schemeClr val="tx1"/>
              </a:solidFill>
              <a:latin typeface="+mn-lt"/>
            </a:endParaRPr>
          </a:p>
          <a:p>
            <a:pPr marL="514350" indent="-514350">
              <a:buAutoNum type="alphaUcParenR"/>
            </a:pPr>
            <a:r>
              <a:rPr lang="es-ES_tradnl" dirty="0" err="1">
                <a:solidFill>
                  <a:schemeClr val="tx1"/>
                </a:solidFill>
                <a:latin typeface="+mn-lt"/>
              </a:rPr>
              <a:t>L'</a:t>
            </a:r>
            <a:r>
              <a:rPr lang="es-ES_tradnl" dirty="0">
                <a:solidFill>
                  <a:schemeClr val="tx1"/>
                </a:solidFill>
                <a:latin typeface="+mn-lt"/>
              </a:rPr>
              <a:t>OEPP </a:t>
            </a:r>
            <a:r>
              <a:rPr lang="es-ES_tradnl" dirty="0" err="1">
                <a:solidFill>
                  <a:schemeClr val="tx1"/>
                </a:solidFill>
                <a:latin typeface="+mn-lt"/>
              </a:rPr>
              <a:t>agit de manière </a:t>
            </a:r>
            <a:r>
              <a:rPr lang="es-ES_tradnl" dirty="0" err="1">
                <a:solidFill>
                  <a:schemeClr val="tx1"/>
                </a:solidFill>
                <a:latin typeface="+mn-lt"/>
              </a:rPr>
              <a:t>impartiale </a:t>
            </a:r>
            <a:r>
              <a:rPr lang="es-ES_tradnl" dirty="0">
                <a:solidFill>
                  <a:schemeClr val="tx1"/>
                </a:solidFill>
                <a:latin typeface="+mn-lt"/>
              </a:rPr>
              <a:t>et </a:t>
            </a:r>
            <a:r>
              <a:rPr lang="es-ES_tradnl" dirty="0" err="1">
                <a:solidFill>
                  <a:schemeClr val="tx1"/>
                </a:solidFill>
                <a:latin typeface="+mn-lt"/>
              </a:rPr>
              <a:t>est </a:t>
            </a:r>
            <a:r>
              <a:rPr lang="es-ES_tradnl" dirty="0" err="1">
                <a:solidFill>
                  <a:schemeClr val="tx1"/>
                </a:solidFill>
                <a:latin typeface="+mn-lt"/>
              </a:rPr>
              <a:t>lié par </a:t>
            </a:r>
            <a:r>
              <a:rPr lang="es-ES_tradnl" dirty="0" err="1">
                <a:solidFill>
                  <a:schemeClr val="tx1"/>
                </a:solidFill>
                <a:latin typeface="+mn-lt"/>
              </a:rPr>
              <a:t>le </a:t>
            </a:r>
            <a:r>
              <a:rPr lang="es-ES_tradnl" dirty="0" err="1">
                <a:solidFill>
                  <a:schemeClr val="tx1"/>
                </a:solidFill>
                <a:latin typeface="+mn-lt"/>
              </a:rPr>
              <a:t>principe de </a:t>
            </a:r>
            <a:r>
              <a:rPr lang="es-ES_tradnl" dirty="0">
                <a:solidFill>
                  <a:schemeClr val="tx1"/>
                </a:solidFill>
                <a:latin typeface="+mn-lt"/>
              </a:rPr>
              <a:t>la règle de </a:t>
            </a:r>
            <a:r>
              <a:rPr lang="es-ES_tradnl" dirty="0" err="1">
                <a:solidFill>
                  <a:schemeClr val="tx1"/>
                </a:solidFill>
                <a:latin typeface="+mn-lt"/>
              </a:rPr>
              <a:t>droit </a:t>
            </a:r>
            <a:r>
              <a:rPr lang="es-ES_tradnl" dirty="0">
                <a:solidFill>
                  <a:schemeClr val="tx1"/>
                </a:solidFill>
                <a:latin typeface="+mn-lt"/>
              </a:rPr>
              <a:t>et de la </a:t>
            </a:r>
            <a:r>
              <a:rPr lang="es-ES_tradnl" dirty="0" err="1">
                <a:solidFill>
                  <a:schemeClr val="tx1"/>
                </a:solidFill>
                <a:latin typeface="+mn-lt"/>
              </a:rPr>
              <a:t>proportionnalité </a:t>
            </a:r>
            <a:r>
              <a:rPr lang="es-ES_tradnl" dirty="0">
                <a:solidFill>
                  <a:schemeClr val="tx1"/>
                </a:solidFill>
                <a:latin typeface="+mn-lt"/>
              </a:rPr>
              <a:t>dans </a:t>
            </a:r>
            <a:r>
              <a:rPr lang="es-ES_tradnl" dirty="0" err="1">
                <a:solidFill>
                  <a:schemeClr val="tx1"/>
                </a:solidFill>
                <a:latin typeface="+mn-lt"/>
              </a:rPr>
              <a:t>toutes </a:t>
            </a:r>
            <a:r>
              <a:rPr lang="es-ES_tradnl" dirty="0" err="1">
                <a:solidFill>
                  <a:schemeClr val="tx1"/>
                </a:solidFill>
                <a:latin typeface="+mn-lt"/>
              </a:rPr>
              <a:t>ses </a:t>
            </a:r>
            <a:r>
              <a:rPr lang="es-ES_tradnl" dirty="0" err="1">
                <a:solidFill>
                  <a:schemeClr val="tx1"/>
                </a:solidFill>
                <a:latin typeface="+mn-lt"/>
              </a:rPr>
              <a:t>activités</a:t>
            </a:r>
            <a:r>
              <a:rPr lang="es-ES_tradnl" dirty="0">
                <a:solidFill>
                  <a:schemeClr val="tx1"/>
                </a:solidFill>
                <a:latin typeface="+mn-lt"/>
              </a:rPr>
              <a:t>, </a:t>
            </a:r>
            <a:r>
              <a:rPr lang="es-ES_tradnl" dirty="0" err="1">
                <a:solidFill>
                  <a:schemeClr val="tx1"/>
                </a:solidFill>
                <a:latin typeface="+mn-lt"/>
              </a:rPr>
              <a:t>ce qui </a:t>
            </a:r>
            <a:r>
              <a:rPr lang="es-ES_tradnl" dirty="0" err="1">
                <a:solidFill>
                  <a:schemeClr val="tx1"/>
                </a:solidFill>
                <a:latin typeface="+mn-lt"/>
              </a:rPr>
              <a:t>garantit </a:t>
            </a:r>
            <a:r>
              <a:rPr lang="es-ES_tradnl" dirty="0" err="1">
                <a:solidFill>
                  <a:schemeClr val="tx1"/>
                </a:solidFill>
                <a:latin typeface="+mn-lt"/>
              </a:rPr>
              <a:t>suffisamment </a:t>
            </a:r>
            <a:r>
              <a:rPr lang="es-ES_tradnl" dirty="0" err="1">
                <a:solidFill>
                  <a:schemeClr val="tx1"/>
                </a:solidFill>
                <a:latin typeface="+mn-lt"/>
              </a:rPr>
              <a:t>que les </a:t>
            </a:r>
            <a:r>
              <a:rPr lang="es-ES_tradnl" dirty="0" err="1">
                <a:solidFill>
                  <a:schemeClr val="tx1"/>
                </a:solidFill>
                <a:latin typeface="+mn-lt"/>
              </a:rPr>
              <a:t>droits </a:t>
            </a:r>
            <a:r>
              <a:rPr lang="es-ES_tradnl" dirty="0">
                <a:solidFill>
                  <a:schemeClr val="tx1"/>
                </a:solidFill>
                <a:latin typeface="+mn-lt"/>
              </a:rPr>
              <a:t>procéduraux </a:t>
            </a:r>
            <a:r>
              <a:rPr lang="es-ES_tradnl" dirty="0">
                <a:solidFill>
                  <a:schemeClr val="tx1"/>
                </a:solidFill>
                <a:latin typeface="+mn-lt"/>
              </a:rPr>
              <a:t>du </a:t>
            </a:r>
            <a:r>
              <a:rPr lang="es-ES_tradnl" dirty="0" err="1">
                <a:solidFill>
                  <a:schemeClr val="tx1"/>
                </a:solidFill>
                <a:latin typeface="+mn-lt"/>
              </a:rPr>
              <a:t>défendeur </a:t>
            </a:r>
            <a:r>
              <a:rPr lang="es-ES_tradnl" dirty="0">
                <a:solidFill>
                  <a:schemeClr val="tx1"/>
                </a:solidFill>
                <a:latin typeface="+mn-lt"/>
              </a:rPr>
              <a:t>seront </a:t>
            </a:r>
            <a:r>
              <a:rPr lang="es-ES_tradnl" dirty="0" err="1">
                <a:solidFill>
                  <a:schemeClr val="tx1"/>
                </a:solidFill>
                <a:latin typeface="+mn-lt"/>
              </a:rPr>
              <a:t>toujours </a:t>
            </a:r>
            <a:r>
              <a:rPr lang="es-ES_tradnl" dirty="0" err="1">
                <a:solidFill>
                  <a:schemeClr val="tx1"/>
                </a:solidFill>
                <a:latin typeface="+mn-lt"/>
              </a:rPr>
              <a:t>respectés.</a:t>
            </a:r>
            <a:endParaRPr lang="es-ES_tradnl" dirty="0">
              <a:solidFill>
                <a:schemeClr val="tx1"/>
              </a:solidFill>
              <a:latin typeface="+mn-lt"/>
            </a:endParaRPr>
          </a:p>
          <a:p>
            <a:pPr marL="514350" indent="-514350">
              <a:buAutoNum type="alphaUcParenR"/>
            </a:pPr>
            <a:endParaRPr lang="en-GB" dirty="0"/>
          </a:p>
        </p:txBody>
      </p:sp>
      <p:sp>
        <p:nvSpPr>
          <p:cNvPr id="4" name="Textfeld 3">
            <a:extLst>
              <a:ext uri="{FF2B5EF4-FFF2-40B4-BE49-F238E27FC236}">
                <a16:creationId xmlns:a16="http://schemas.microsoft.com/office/drawing/2014/main" id="{1FC02D63-E91C-47B6-8C5C-8E2FEDA12D17}"/>
              </a:ext>
            </a:extLst>
          </p:cNvPr>
          <p:cNvSpPr txBox="1"/>
          <p:nvPr/>
        </p:nvSpPr>
        <p:spPr>
          <a:xfrm>
            <a:off x="1536700" y="4216112"/>
            <a:ext cx="3733800" cy="584775"/>
          </a:xfrm>
          <a:prstGeom prst="rect">
            <a:avLst/>
          </a:prstGeom>
          <a:noFill/>
        </p:spPr>
        <p:txBody>
          <a:bodyPr wrap="square" rtlCol="0">
            <a:spAutoFit/>
          </a:bodyPr>
          <a:lstStyle/>
          <a:p>
            <a:r>
              <a:rPr lang="es-ES_tradnl" sz="3200" baseline="0" dirty="0">
                <a:solidFill>
                  <a:schemeClr val="accent1">
                    <a:lumMod val="60000"/>
                    <a:lumOff val="40000"/>
                  </a:schemeClr>
                </a:solidFill>
              </a:rPr>
              <a:t>Réponse </a:t>
            </a:r>
            <a:r>
              <a:rPr lang="es-ES_tradnl" sz="3200" dirty="0">
                <a:solidFill>
                  <a:schemeClr val="accent1">
                    <a:lumMod val="60000"/>
                    <a:lumOff val="40000"/>
                  </a:schemeClr>
                </a:solidFill>
              </a:rPr>
              <a:t>correcte </a:t>
            </a:r>
            <a:r>
              <a:rPr lang="es-ES_tradnl" sz="3200" baseline="0" dirty="0">
                <a:solidFill>
                  <a:schemeClr val="accent1">
                    <a:lumMod val="60000"/>
                    <a:lumOff val="40000"/>
                  </a:schemeClr>
                </a:solidFill>
              </a:rPr>
              <a:t>: B)</a:t>
            </a:r>
            <a:endParaRPr lang="en-GB" sz="3200" dirty="0">
              <a:solidFill>
                <a:schemeClr val="accent1">
                  <a:lumMod val="60000"/>
                  <a:lumOff val="40000"/>
                </a:schemeClr>
              </a:solidFill>
            </a:endParaRPr>
          </a:p>
        </p:txBody>
      </p:sp>
      <p:sp>
        <p:nvSpPr>
          <p:cNvPr id="5" name="Dia számának helye 4">
            <a:extLst>
              <a:ext uri="{FF2B5EF4-FFF2-40B4-BE49-F238E27FC236}">
                <a16:creationId xmlns:a16="http://schemas.microsoft.com/office/drawing/2014/main" id="{8FD43304-9E6D-4E53-8B72-063147BA5C14}"/>
              </a:ext>
            </a:extLst>
          </p:cNvPr>
          <p:cNvSpPr>
            <a:spLocks noGrp="1"/>
          </p:cNvSpPr>
          <p:nvPr>
            <p:ph type="sldNum" sz="quarter" idx="12"/>
          </p:nvPr>
        </p:nvSpPr>
        <p:spPr/>
        <p:txBody>
          <a:bodyPr/>
          <a:lstStyle/>
          <a:p>
            <a:fld id="{6113E31D-E2AB-40D1-8B51-AFA5AFEF393A}" type="slidenum">
              <a:rPr lang="en-US" smtClean="0"/>
              <a:t>21</a:t>
            </a:fld>
            <a:endParaRPr lang="en-US" dirty="0"/>
          </a:p>
        </p:txBody>
      </p:sp>
    </p:spTree>
    <p:extLst>
      <p:ext uri="{BB962C8B-B14F-4D97-AF65-F5344CB8AC3E}">
        <p14:creationId xmlns:p14="http://schemas.microsoft.com/office/powerpoint/2010/main" val="412681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16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tx1">
                    <a:lumMod val="50000"/>
                    <a:lumOff val="50000"/>
                  </a:schemeClr>
                </a:solidFill>
              </a:rPr>
              <a:t>Nous vous remercions de </a:t>
            </a:r>
            <a:br>
              <a:rPr lang="en-GB" dirty="0">
                <a:solidFill>
                  <a:schemeClr val="tx1">
                    <a:lumMod val="50000"/>
                    <a:lumOff val="50000"/>
                  </a:schemeClr>
                </a:solidFill>
              </a:rPr>
            </a:br>
            <a:r>
              <a:rPr lang="en-GB" dirty="0">
                <a:solidFill>
                  <a:schemeClr val="tx1">
                    <a:lumMod val="50000"/>
                    <a:lumOff val="50000"/>
                  </a:schemeClr>
                </a:solidFill>
              </a:rPr>
              <a:t>votre attention</a:t>
            </a: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4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ES_tradnl" dirty="0"/>
            </a:br>
            <a:endParaRPr lang="es-ES" dirty="0"/>
          </a:p>
        </p:txBody>
      </p:sp>
      <p:sp>
        <p:nvSpPr>
          <p:cNvPr id="3" name="Subtítulo 2"/>
          <p:cNvSpPr>
            <a:spLocks noGrp="1"/>
          </p:cNvSpPr>
          <p:nvPr>
            <p:ph idx="1"/>
          </p:nvPr>
        </p:nvSpPr>
        <p:spPr>
          <a:xfrm>
            <a:off x="687848" y="722956"/>
            <a:ext cx="9967452" cy="4930629"/>
          </a:xfrm>
        </p:spPr>
        <p:txBody>
          <a:bodyPr>
            <a:normAutofit lnSpcReduction="10000"/>
          </a:bodyPr>
          <a:lstStyle/>
          <a:p>
            <a:pPr marL="0" indent="0" algn="l">
              <a:buNone/>
            </a:pPr>
            <a:r>
              <a:rPr lang="es-ES_tradnl" sz="6000" b="1" dirty="0" err="1"/>
              <a:t>Vue d'ensemble</a:t>
            </a:r>
            <a:endParaRPr lang="es-ES_tradnl" sz="6000" b="1" dirty="0"/>
          </a:p>
          <a:p>
            <a:pPr marL="0" indent="0" algn="l">
              <a:buNone/>
            </a:pPr>
            <a:endParaRPr lang="hu-HU" sz="3600" dirty="0">
              <a:solidFill>
                <a:schemeClr val="tx1"/>
              </a:solidFill>
              <a:latin typeface="+mn-lt"/>
            </a:endParaRPr>
          </a:p>
          <a:p>
            <a:pPr marL="0" indent="0" algn="l">
              <a:buNone/>
            </a:pPr>
            <a:r>
              <a:rPr lang="es-ES_tradnl" sz="3600" dirty="0">
                <a:solidFill>
                  <a:schemeClr val="tx1"/>
                </a:solidFill>
                <a:latin typeface="+mn-lt"/>
              </a:rPr>
              <a:t>I. L'OEPP et les droits procéduraux</a:t>
            </a:r>
          </a:p>
          <a:p>
            <a:pPr marL="571500" indent="-571500" algn="l">
              <a:buFont typeface="Arial" panose="020B0604020202020204" pitchFamily="34" charset="0"/>
              <a:buChar char="•"/>
            </a:pPr>
            <a:r>
              <a:rPr lang="es-ES_tradnl" sz="3600" dirty="0">
                <a:solidFill>
                  <a:schemeClr val="tx1"/>
                </a:solidFill>
                <a:latin typeface="+mn-lt"/>
              </a:rPr>
              <a:t>Droits procéduraux et </a:t>
            </a:r>
            <a:r>
              <a:rPr lang="es-ES_tradnl" sz="3600" dirty="0" err="1">
                <a:solidFill>
                  <a:schemeClr val="tx1"/>
                </a:solidFill>
                <a:latin typeface="+mn-lt"/>
              </a:rPr>
              <a:t>règlement de l'</a:t>
            </a:r>
            <a:r>
              <a:rPr lang="es-ES_tradnl" sz="3600" dirty="0">
                <a:solidFill>
                  <a:schemeClr val="tx1"/>
                </a:solidFill>
                <a:latin typeface="+mn-lt"/>
              </a:rPr>
              <a:t>OEPP</a:t>
            </a:r>
            <a:endParaRPr lang="es-ES_tradnl" sz="3600" dirty="0">
              <a:solidFill>
                <a:schemeClr val="tx1"/>
              </a:solidFill>
              <a:latin typeface="+mn-lt"/>
            </a:endParaRPr>
          </a:p>
          <a:p>
            <a:pPr marL="571500" indent="-571500" algn="l">
              <a:buFont typeface="Arial" panose="020B0604020202020204" pitchFamily="34" charset="0"/>
              <a:buChar char="•"/>
            </a:pPr>
            <a:r>
              <a:rPr lang="es-ES_tradnl" sz="3600" dirty="0">
                <a:solidFill>
                  <a:schemeClr val="tx1"/>
                </a:solidFill>
                <a:latin typeface="+mn-lt"/>
              </a:rPr>
              <a:t>L'OEPP et la </a:t>
            </a:r>
            <a:r>
              <a:rPr lang="es-ES_tradnl" sz="3600" dirty="0" err="1">
                <a:solidFill>
                  <a:schemeClr val="tx1"/>
                </a:solidFill>
                <a:latin typeface="+mn-lt"/>
              </a:rPr>
              <a:t>Charte </a:t>
            </a:r>
            <a:r>
              <a:rPr lang="es-ES_tradnl" sz="3600" dirty="0" err="1">
                <a:solidFill>
                  <a:schemeClr val="tx1"/>
                </a:solidFill>
                <a:latin typeface="+mn-lt"/>
              </a:rPr>
              <a:t>des </a:t>
            </a:r>
            <a:r>
              <a:rPr lang="es-ES_tradnl" sz="3600" dirty="0">
                <a:solidFill>
                  <a:schemeClr val="tx1"/>
                </a:solidFill>
                <a:latin typeface="+mn-lt"/>
              </a:rPr>
              <a:t>droits fondamentaux de l</a:t>
            </a:r>
            <a:r>
              <a:rPr lang="es-ES_tradnl" sz="3600" dirty="0">
                <a:solidFill>
                  <a:schemeClr val="tx1"/>
                </a:solidFill>
                <a:latin typeface="+mn-lt"/>
              </a:rPr>
              <a:t>'UE</a:t>
            </a:r>
          </a:p>
          <a:p>
            <a:pPr marL="571500" indent="-571500" algn="l">
              <a:buFont typeface="Arial" panose="020B0604020202020204" pitchFamily="34" charset="0"/>
              <a:buChar char="•"/>
            </a:pPr>
            <a:r>
              <a:rPr lang="es-ES_tradnl" sz="3600" dirty="0">
                <a:solidFill>
                  <a:schemeClr val="tx1"/>
                </a:solidFill>
                <a:latin typeface="+mn-lt"/>
              </a:rPr>
              <a:t>L'OEPP et les </a:t>
            </a:r>
            <a:r>
              <a:rPr lang="es-ES_tradnl" sz="3600" dirty="0" err="1">
                <a:solidFill>
                  <a:schemeClr val="tx1"/>
                </a:solidFill>
                <a:latin typeface="+mn-lt"/>
              </a:rPr>
              <a:t>directives </a:t>
            </a:r>
            <a:r>
              <a:rPr lang="es-ES_tradnl" sz="3600" dirty="0">
                <a:solidFill>
                  <a:schemeClr val="tx1"/>
                </a:solidFill>
                <a:latin typeface="+mn-lt"/>
              </a:rPr>
              <a:t>européennes </a:t>
            </a:r>
            <a:r>
              <a:rPr lang="es-ES_tradnl" sz="3600" dirty="0" err="1">
                <a:solidFill>
                  <a:schemeClr val="tx1"/>
                </a:solidFill>
                <a:latin typeface="+mn-lt"/>
              </a:rPr>
              <a:t>sur </a:t>
            </a:r>
            <a:r>
              <a:rPr lang="es-ES_tradnl" sz="3600" dirty="0">
                <a:solidFill>
                  <a:schemeClr val="tx1"/>
                </a:solidFill>
                <a:latin typeface="+mn-lt"/>
              </a:rPr>
              <a:t>les droits procéduraux</a:t>
            </a:r>
            <a:endParaRPr lang="es-ES_tradnl" sz="3600" cap="all" dirty="0">
              <a:solidFill>
                <a:schemeClr val="tx1"/>
              </a:solidFill>
              <a:latin typeface="+mn-lt"/>
            </a:endParaRPr>
          </a:p>
          <a:p>
            <a:pPr marL="571500" indent="-571500" algn="l">
              <a:buFont typeface="Arial" panose="020B0604020202020204" pitchFamily="34" charset="0"/>
              <a:buChar char="•"/>
            </a:pPr>
            <a:r>
              <a:rPr lang="es-ES_tradnl" sz="3600" dirty="0">
                <a:solidFill>
                  <a:schemeClr val="tx1"/>
                </a:solidFill>
                <a:latin typeface="+mn-lt"/>
              </a:rPr>
              <a:t>L'OEPP et le </a:t>
            </a:r>
            <a:r>
              <a:rPr lang="es-ES_tradnl" sz="3600" dirty="0" err="1">
                <a:solidFill>
                  <a:schemeClr val="tx1"/>
                </a:solidFill>
                <a:latin typeface="+mn-lt"/>
              </a:rPr>
              <a:t>droit </a:t>
            </a:r>
            <a:r>
              <a:rPr lang="es-ES_tradnl" sz="3600" dirty="0" err="1">
                <a:solidFill>
                  <a:schemeClr val="tx1"/>
                </a:solidFill>
                <a:latin typeface="+mn-lt"/>
              </a:rPr>
              <a:t>national</a:t>
            </a:r>
            <a:endParaRPr lang="es-ES_tradnl" sz="3600" dirty="0">
              <a:solidFill>
                <a:schemeClr val="tx1"/>
              </a:solidFill>
              <a:latin typeface="+mn-lt"/>
            </a:endParaRPr>
          </a:p>
          <a:p>
            <a:pPr algn="l"/>
            <a:endParaRPr lang="es-ES_tradnl" sz="3600" dirty="0"/>
          </a:p>
          <a:p>
            <a:pPr algn="l"/>
            <a:endParaRPr lang="es-ES_tradnl" sz="3600" dirty="0"/>
          </a:p>
          <a:p>
            <a:pPr algn="l"/>
            <a:endParaRPr lang="es-ES" sz="3600" dirty="0"/>
          </a:p>
          <a:p>
            <a:pPr algn="l"/>
            <a:endParaRPr lang="es-ES" sz="3200" dirty="0"/>
          </a:p>
        </p:txBody>
      </p:sp>
      <p:sp>
        <p:nvSpPr>
          <p:cNvPr id="4" name="Dia számának helye 3">
            <a:extLst>
              <a:ext uri="{FF2B5EF4-FFF2-40B4-BE49-F238E27FC236}">
                <a16:creationId xmlns:a16="http://schemas.microsoft.com/office/drawing/2014/main" id="{74D2CCC8-A239-48FE-B1FF-FBFA8405DCC4}"/>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077239498"/>
      </p:ext>
    </p:extLst>
  </p:cSld>
  <p:clrMapOvr>
    <a:masterClrMapping/>
  </p:clrMapOvr>
</p:sld>
</file>

<file path=ppt/slides/slide319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685800"/>
            <a:ext cx="9967452" cy="1450757"/>
          </a:xfrm>
        </p:spPr>
        <p:txBody>
          <a:bodyPr>
            <a:normAutofit/>
          </a:bodyPr>
          <a:lstStyle/>
          <a:p>
            <a:r>
              <a:rPr lang="es-ES_tradnl" sz="4800" dirty="0" err="1">
                <a:solidFill>
                  <a:schemeClr val="tx1"/>
                </a:solidFill>
              </a:rPr>
              <a:t>Droits </a:t>
            </a:r>
            <a:r>
              <a:rPr lang="es-ES_tradnl" sz="4800" dirty="0">
                <a:solidFill>
                  <a:schemeClr val="tx1"/>
                </a:solidFill>
              </a:rPr>
              <a:t>procéduraux </a:t>
            </a:r>
            <a:r>
              <a:rPr lang="es-ES_tradnl" sz="4800" dirty="0">
                <a:solidFill>
                  <a:schemeClr val="tx1"/>
                </a:solidFill>
              </a:rPr>
              <a:t>&amp; </a:t>
            </a:r>
            <a:r>
              <a:rPr lang="es-ES_tradnl" sz="4800" dirty="0" err="1">
                <a:solidFill>
                  <a:schemeClr val="tx1"/>
                </a:solidFill>
              </a:rPr>
              <a:t>Règlement </a:t>
            </a:r>
            <a:r>
              <a:rPr lang="es-ES_tradnl" sz="4800" dirty="0">
                <a:solidFill>
                  <a:schemeClr val="tx1"/>
                </a:solidFill>
              </a:rPr>
              <a:t>OEPP</a:t>
            </a:r>
            <a:br>
              <a:rPr lang="es-ES_tradnl" sz="4800" dirty="0">
                <a:solidFill>
                  <a:schemeClr val="tx1"/>
                </a:solidFill>
              </a:rPr>
            </a:br>
            <a:endParaRPr lang="es-ES" sz="4800" dirty="0">
              <a:solidFill>
                <a:schemeClr val="tx1"/>
              </a:solidFill>
            </a:endParaRPr>
          </a:p>
        </p:txBody>
      </p:sp>
      <p:sp>
        <p:nvSpPr>
          <p:cNvPr id="3" name="Subtítulo 2"/>
          <p:cNvSpPr>
            <a:spLocks noGrp="1"/>
          </p:cNvSpPr>
          <p:nvPr>
            <p:ph idx="1"/>
          </p:nvPr>
        </p:nvSpPr>
        <p:spPr/>
        <p:txBody>
          <a:bodyPr>
            <a:normAutofit/>
          </a:bodyPr>
          <a:lstStyle/>
          <a:p>
            <a:pPr marL="0" indent="0" algn="l">
              <a:buNone/>
            </a:pPr>
            <a:r>
              <a:rPr lang="es-ES_tradnl" sz="2800" dirty="0">
                <a:solidFill>
                  <a:schemeClr val="tx1"/>
                </a:solidFill>
                <a:latin typeface="+mn-lt"/>
              </a:rPr>
              <a:t>Le règlement de l'OEPP contient un certain nombre de dispositions relatives aux </a:t>
            </a:r>
            <a:r>
              <a:rPr lang="es-ES_tradnl" sz="2800" dirty="0" err="1">
                <a:solidFill>
                  <a:schemeClr val="tx1"/>
                </a:solidFill>
                <a:latin typeface="+mn-lt"/>
              </a:rPr>
              <a:t>droits </a:t>
            </a:r>
            <a:r>
              <a:rPr lang="es-ES_tradnl" sz="2800" dirty="0">
                <a:solidFill>
                  <a:schemeClr val="tx1"/>
                </a:solidFill>
                <a:latin typeface="+mn-lt"/>
              </a:rPr>
              <a:t>procéduraux</a:t>
            </a:r>
            <a:r>
              <a:rPr lang="es-ES_tradnl" sz="2800" dirty="0">
                <a:solidFill>
                  <a:schemeClr val="tx1"/>
                </a:solidFill>
                <a:latin typeface="+mn-lt"/>
              </a:rPr>
              <a:t>. Par exemple :</a:t>
            </a:r>
          </a:p>
          <a:p>
            <a:pPr algn="l"/>
            <a:r>
              <a:rPr lang="es-ES_tradnl" dirty="0">
                <a:solidFill>
                  <a:schemeClr val="tx1"/>
                </a:solidFill>
                <a:latin typeface="+mn-lt"/>
              </a:rPr>
              <a:t>Art. 5 (2) :  </a:t>
            </a:r>
            <a:r>
              <a:rPr lang="en-US" dirty="0">
                <a:solidFill>
                  <a:schemeClr val="tx1"/>
                </a:solidFill>
                <a:latin typeface="+mn-lt"/>
              </a:rPr>
              <a:t>L'OEPP est liée par les principes de l'état de droit et de la proportionnalité dans toutes ses activités.</a:t>
            </a:r>
            <a:endParaRPr lang="es-ES_tradnl" dirty="0">
              <a:solidFill>
                <a:schemeClr val="tx1"/>
              </a:solidFill>
              <a:latin typeface="+mn-lt"/>
            </a:endParaRPr>
          </a:p>
          <a:p>
            <a:r>
              <a:rPr lang="es-ES_tradnl" dirty="0">
                <a:solidFill>
                  <a:schemeClr val="tx1"/>
                </a:solidFill>
                <a:latin typeface="+mn-lt"/>
              </a:rPr>
              <a:t>Art. 5 (4) : </a:t>
            </a:r>
            <a:r>
              <a:rPr lang="en-US" dirty="0">
                <a:solidFill>
                  <a:schemeClr val="tx1"/>
                </a:solidFill>
                <a:latin typeface="+mn-lt"/>
              </a:rPr>
              <a:t> L'OEPP conduit ses enquêtes de manière impartiale et recherche toutes les preuves pertinentes, qu'elles soient à charge ou à décharge. </a:t>
            </a:r>
            <a:endParaRPr lang="es-ES_tradnl" dirty="0">
              <a:solidFill>
                <a:schemeClr val="tx1"/>
              </a:solidFill>
              <a:latin typeface="+mn-lt"/>
            </a:endParaRPr>
          </a:p>
          <a:p>
            <a:r>
              <a:rPr lang="es-ES_tradnl" dirty="0">
                <a:solidFill>
                  <a:schemeClr val="tx1"/>
                </a:solidFill>
                <a:latin typeface="+mn-lt"/>
              </a:rPr>
              <a:t>Art. 5 (5) : </a:t>
            </a:r>
            <a:r>
              <a:rPr lang="en-US" dirty="0">
                <a:solidFill>
                  <a:schemeClr val="tx1"/>
                </a:solidFill>
                <a:latin typeface="+mn-lt"/>
              </a:rPr>
              <a:t> L'OEPP ouvre et conduit des enquêtes sans retard excessif.</a:t>
            </a:r>
          </a:p>
          <a:p>
            <a:r>
              <a:rPr lang="es-ES_tradnl" dirty="0">
                <a:solidFill>
                  <a:schemeClr val="tx1"/>
                </a:solidFill>
                <a:latin typeface="+mn-lt"/>
              </a:rPr>
              <a:t>Art. 30 (5) : </a:t>
            </a:r>
            <a:r>
              <a:rPr lang="en-US" dirty="0">
                <a:solidFill>
                  <a:schemeClr val="tx1"/>
                </a:solidFill>
                <a:latin typeface="+mn-lt"/>
              </a:rPr>
              <a:t>Les procureurs délégués européens ne peuvent ordonner les mesures visées aux paragraphes 1 et 4 que lorsqu'il existe des motifs raisonnables de croire que la mesure spécifique en question pourrait fournir des informations ou des preuves utiles à l'enquête, et lorsqu'il n'existe pas de mesure moins intrusive permettant d'atteindre le même objectif. ...</a:t>
            </a:r>
          </a:p>
        </p:txBody>
      </p:sp>
      <p:sp>
        <p:nvSpPr>
          <p:cNvPr id="4" name="Dia számának helye 3">
            <a:extLst>
              <a:ext uri="{FF2B5EF4-FFF2-40B4-BE49-F238E27FC236}">
                <a16:creationId xmlns:a16="http://schemas.microsoft.com/office/drawing/2014/main" id="{5ABA58AD-29DD-474B-B00E-B380F9FAA96E}"/>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4082861456"/>
      </p:ext>
    </p:extLst>
  </p:cSld>
  <p:clrMapOvr>
    <a:masterClrMapping/>
  </p:clrMapOvr>
</p:sld>
</file>

<file path=ppt/slides/slide414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685800"/>
            <a:ext cx="9967452" cy="1450757"/>
          </a:xfrm>
        </p:spPr>
        <p:txBody>
          <a:bodyPr>
            <a:normAutofit/>
          </a:bodyPr>
          <a:lstStyle/>
          <a:p>
            <a:r>
              <a:rPr lang="es-ES_tradnl" sz="4800" dirty="0" err="1">
                <a:solidFill>
                  <a:schemeClr val="tx1"/>
                </a:solidFill>
              </a:rPr>
              <a:t>Droits </a:t>
            </a:r>
            <a:r>
              <a:rPr lang="es-ES_tradnl" sz="4800" dirty="0">
                <a:solidFill>
                  <a:schemeClr val="tx1"/>
                </a:solidFill>
              </a:rPr>
              <a:t>procéduraux </a:t>
            </a:r>
            <a:r>
              <a:rPr lang="es-ES_tradnl" sz="4800" dirty="0">
                <a:solidFill>
                  <a:schemeClr val="tx1"/>
                </a:solidFill>
              </a:rPr>
              <a:t>et </a:t>
            </a:r>
            <a:r>
              <a:rPr lang="es-ES_tradnl" sz="4800" dirty="0" err="1">
                <a:solidFill>
                  <a:schemeClr val="tx1"/>
                </a:solidFill>
              </a:rPr>
              <a:t>règlement de l'</a:t>
            </a:r>
            <a:r>
              <a:rPr lang="es-ES_tradnl" sz="4800" dirty="0">
                <a:solidFill>
                  <a:schemeClr val="tx1"/>
                </a:solidFill>
              </a:rPr>
              <a:t>OEPP</a:t>
            </a:r>
            <a:br>
              <a:rPr lang="es-ES_tradnl" sz="4800" dirty="0">
                <a:solidFill>
                  <a:schemeClr val="accent1">
                    <a:lumMod val="60000"/>
                    <a:lumOff val="40000"/>
                  </a:schemeClr>
                </a:solidFill>
              </a:rPr>
            </a:br>
            <a:endParaRPr lang="es-ES" sz="4800" dirty="0">
              <a:solidFill>
                <a:schemeClr val="accent1">
                  <a:lumMod val="60000"/>
                  <a:lumOff val="40000"/>
                </a:schemeClr>
              </a:solidFill>
            </a:endParaRPr>
          </a:p>
        </p:txBody>
      </p:sp>
      <p:sp>
        <p:nvSpPr>
          <p:cNvPr id="3" name="Subtítulo 2"/>
          <p:cNvSpPr>
            <a:spLocks noGrp="1"/>
          </p:cNvSpPr>
          <p:nvPr>
            <p:ph idx="1"/>
          </p:nvPr>
        </p:nvSpPr>
        <p:spPr/>
        <p:txBody>
          <a:bodyPr>
            <a:normAutofit fontScale="92500" lnSpcReduction="20000"/>
          </a:bodyPr>
          <a:lstStyle/>
          <a:p>
            <a:pPr algn="just"/>
            <a:r>
              <a:rPr lang="es-ES_tradnl" sz="3000" dirty="0">
                <a:solidFill>
                  <a:schemeClr val="tx1"/>
                </a:solidFill>
                <a:latin typeface="+mn-lt"/>
              </a:rPr>
              <a:t>Dispositions relatives aux </a:t>
            </a:r>
            <a:r>
              <a:rPr lang="es-ES_tradnl" sz="3000" dirty="0" err="1">
                <a:solidFill>
                  <a:schemeClr val="tx1"/>
                </a:solidFill>
                <a:latin typeface="+mn-lt"/>
              </a:rPr>
              <a:t>droits </a:t>
            </a:r>
            <a:r>
              <a:rPr lang="es-ES_tradnl" sz="3000" dirty="0">
                <a:solidFill>
                  <a:schemeClr val="tx1"/>
                </a:solidFill>
                <a:latin typeface="+mn-lt"/>
              </a:rPr>
              <a:t>procéduraux </a:t>
            </a:r>
            <a:r>
              <a:rPr lang="es-ES_tradnl" sz="3000" dirty="0">
                <a:solidFill>
                  <a:schemeClr val="tx1"/>
                </a:solidFill>
                <a:latin typeface="+mn-lt"/>
              </a:rPr>
              <a:t>dans le règlement de l'OEPP - suite :</a:t>
            </a:r>
            <a:endParaRPr lang="en-US" sz="3000" dirty="0">
              <a:solidFill>
                <a:schemeClr val="tx1"/>
              </a:solidFill>
              <a:latin typeface="+mn-lt"/>
            </a:endParaRPr>
          </a:p>
          <a:p>
            <a:pPr algn="just"/>
            <a:r>
              <a:rPr lang="en-US" dirty="0">
                <a:solidFill>
                  <a:schemeClr val="tx1"/>
                </a:solidFill>
                <a:latin typeface="+mn-lt"/>
              </a:rPr>
              <a:t>Rec. (67) Afin de préserver au mieux les droits du défendeur, un suspect ou une personne accusée ne devrait en principe faire l'objet que d'une seule enquête ou poursuite par l'OEPP. Lorsqu'une infraction a été commise par plusieurs personnes, l'OEPP devrait en principe n'ouvrir qu'un seul dossier et mener les enquêtes à l'égard de toutes les personnes suspectes ou accusées conjointement.</a:t>
            </a:r>
          </a:p>
          <a:p>
            <a:pPr algn="just"/>
            <a:r>
              <a:rPr lang="en-US" dirty="0">
                <a:solidFill>
                  <a:schemeClr val="tx1"/>
                </a:solidFill>
                <a:latin typeface="+mn-lt"/>
              </a:rPr>
              <a:t>Rec. (68) Lorsque plusieurs procureurs délégués européens ont ouvert des enquêtes concernant la même infraction pénale, la chambre permanente devrait, le cas échéant, fusionner ces enquêtes. La Chambre permanente peut décider de ne pas fusionner de telles procédures ou de les scinder ultérieurement si cela est dans l'intérêt de l'efficacité des enquêtes, par exemple si les procédures à l'encontre d'un suspect ou d'une personne accusée peuvent être clôturées à un stade plus précoce, alors que les procédures à l'encontre d'autres suspects ou personnes accusées doivent encore être poursuivies, ou si la scission de l'affaire peut raccourcir la période de détention provisoire de l'un des suspects. Lorsque différentes Chambres permanentes sont en charge des affaires à fusionner, les règles de procédure internes de l'OEPC devraient déterminer la compétence et la procédure appropriées. Lorsque la Chambre permanente décide de scinder une affaire, sa compétence pour les affaires résultantes devrait être maintenue.</a:t>
            </a:r>
            <a:endParaRPr lang="es-ES_tradnl" dirty="0">
              <a:solidFill>
                <a:schemeClr val="tx1"/>
              </a:solidFill>
              <a:latin typeface="+mn-lt"/>
            </a:endParaRPr>
          </a:p>
        </p:txBody>
      </p:sp>
      <p:sp>
        <p:nvSpPr>
          <p:cNvPr id="4" name="Dia számának helye 3">
            <a:extLst>
              <a:ext uri="{FF2B5EF4-FFF2-40B4-BE49-F238E27FC236}">
                <a16:creationId xmlns:a16="http://schemas.microsoft.com/office/drawing/2014/main" id="{24F04716-EBC3-4C75-B22B-F7E78A8C2D65}"/>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14226842"/>
      </p:ext>
    </p:extLst>
  </p:cSld>
  <p:clrMapOvr>
    <a:masterClrMapping/>
  </p:clrMapOvr>
</p:sld>
</file>

<file path=ppt/slides/slide512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610741"/>
            <a:ext cx="9967452" cy="1450757"/>
          </a:xfrm>
        </p:spPr>
        <p:txBody>
          <a:bodyPr>
            <a:normAutofit/>
          </a:bodyPr>
          <a:lstStyle/>
          <a:p>
            <a:r>
              <a:rPr lang="es-ES_tradnl" sz="4800" dirty="0" err="1">
                <a:solidFill>
                  <a:schemeClr val="tx1"/>
                </a:solidFill>
              </a:rPr>
              <a:t>Droits </a:t>
            </a:r>
            <a:r>
              <a:rPr lang="es-ES_tradnl" sz="4800" dirty="0">
                <a:solidFill>
                  <a:schemeClr val="tx1"/>
                </a:solidFill>
              </a:rPr>
              <a:t>procéduraux </a:t>
            </a:r>
            <a:r>
              <a:rPr lang="es-ES_tradnl" sz="4800" dirty="0">
                <a:solidFill>
                  <a:schemeClr val="tx1"/>
                </a:solidFill>
              </a:rPr>
              <a:t>&amp; </a:t>
            </a:r>
            <a:r>
              <a:rPr lang="es-ES_tradnl" sz="4800" dirty="0" err="1">
                <a:solidFill>
                  <a:schemeClr val="tx1"/>
                </a:solidFill>
              </a:rPr>
              <a:t>Règlement </a:t>
            </a:r>
            <a:r>
              <a:rPr lang="es-ES_tradnl" sz="4800" dirty="0">
                <a:solidFill>
                  <a:schemeClr val="tx1"/>
                </a:solidFill>
              </a:rPr>
              <a:t>OEPP</a:t>
            </a:r>
            <a:br>
              <a:rPr lang="es-ES_tradnl" sz="4800" dirty="0">
                <a:solidFill>
                  <a:schemeClr val="accent1">
                    <a:lumMod val="60000"/>
                    <a:lumOff val="40000"/>
                  </a:schemeClr>
                </a:solidFill>
              </a:rPr>
            </a:br>
            <a:endParaRPr lang="es-ES" sz="4800" dirty="0">
              <a:solidFill>
                <a:schemeClr val="accent1">
                  <a:lumMod val="60000"/>
                  <a:lumOff val="40000"/>
                </a:schemeClr>
              </a:solidFill>
            </a:endParaRPr>
          </a:p>
        </p:txBody>
      </p:sp>
      <p:sp>
        <p:nvSpPr>
          <p:cNvPr id="3" name="Subtítulo 2"/>
          <p:cNvSpPr>
            <a:spLocks noGrp="1"/>
          </p:cNvSpPr>
          <p:nvPr>
            <p:ph idx="1"/>
          </p:nvPr>
        </p:nvSpPr>
        <p:spPr/>
        <p:txBody>
          <a:bodyPr>
            <a:normAutofit fontScale="92500"/>
          </a:bodyPr>
          <a:lstStyle/>
          <a:p>
            <a:pPr algn="just"/>
            <a:r>
              <a:rPr lang="es-ES_tradnl" sz="2800" dirty="0">
                <a:solidFill>
                  <a:schemeClr val="tx1"/>
                </a:solidFill>
                <a:latin typeface="+mn-lt"/>
              </a:rPr>
              <a:t>Dispositions relatives aux </a:t>
            </a:r>
            <a:r>
              <a:rPr lang="es-ES_tradnl" sz="2800" dirty="0" err="1">
                <a:solidFill>
                  <a:schemeClr val="tx1"/>
                </a:solidFill>
                <a:latin typeface="+mn-lt"/>
              </a:rPr>
              <a:t>droits </a:t>
            </a:r>
            <a:r>
              <a:rPr lang="es-ES_tradnl" sz="2800" dirty="0">
                <a:solidFill>
                  <a:schemeClr val="tx1"/>
                </a:solidFill>
                <a:latin typeface="+mn-lt"/>
              </a:rPr>
              <a:t>procéduraux </a:t>
            </a:r>
            <a:r>
              <a:rPr lang="es-ES_tradnl" sz="2800" dirty="0">
                <a:solidFill>
                  <a:schemeClr val="tx1"/>
                </a:solidFill>
                <a:latin typeface="+mn-lt"/>
              </a:rPr>
              <a:t>dans le règlement de l'OEPP - suite :</a:t>
            </a:r>
          </a:p>
          <a:p>
            <a:pPr algn="just"/>
            <a:r>
              <a:rPr lang="en-US" dirty="0">
                <a:solidFill>
                  <a:schemeClr val="tx1"/>
                </a:solidFill>
                <a:latin typeface="+mn-lt"/>
              </a:rPr>
              <a:t>Art. 42(1) : Contrôle juridictionnel par les juridictions nationales compétentes</a:t>
            </a:r>
          </a:p>
          <a:p>
            <a:pPr algn="just"/>
            <a:r>
              <a:rPr lang="en-US" dirty="0">
                <a:solidFill>
                  <a:schemeClr val="tx1"/>
                </a:solidFill>
                <a:latin typeface="+mn-lt"/>
              </a:rPr>
              <a:t>Art. 42(2)-(4) : Contrôle juridictionnel par la Cour de justice</a:t>
            </a:r>
          </a:p>
          <a:p>
            <a:pPr algn="just"/>
            <a:r>
              <a:rPr lang="en-US" dirty="0">
                <a:solidFill>
                  <a:schemeClr val="tx1"/>
                </a:solidFill>
                <a:latin typeface="+mn-lt"/>
              </a:rPr>
              <a:t>Rec. (87) ... Il est ... approprié de considérer que les actes de procédure de l'OEPP qui sont destinés à produire des effets juridiques vis-à-vis des tiers devraient être soumis au contrôle des tribunaux nationaux compétents conformément aux exigences et aux procédures prévues par le droit national. Cela devrait garantir que les actes de procédure de l'OEPP adoptés avant la mise en accusation et destinés à produire des effets juridiques vis-à-vis des tiers (une catégorie qui comprend le suspect, la victime et d'autres personnes intéressées dont les droits peuvent être lésés par ces actes) soient soumis au contrôle judiciaire des tribunaux nationaux. Les actes de procédure qui ont trait au choix de l'État membre dont les juridictions seront compétentes pour connaître de l'action publique, lequel doit être déterminé sur la base des critères énoncés dans le présent règlement, sont destinés à produire des effets juridiques à l'égard des tiers et devraient donc être soumis au contrôle juridictionnel des juridictions nationales, au plus tard au stade du procès.</a:t>
            </a:r>
            <a:endParaRPr lang="es-ES_tradnl" dirty="0">
              <a:solidFill>
                <a:schemeClr val="tx1"/>
              </a:solidFill>
              <a:latin typeface="+mn-lt"/>
            </a:endParaRPr>
          </a:p>
        </p:txBody>
      </p:sp>
      <p:sp>
        <p:nvSpPr>
          <p:cNvPr id="7" name="Textfeld 6">
            <a:extLst>
              <a:ext uri="{FF2B5EF4-FFF2-40B4-BE49-F238E27FC236}">
                <a16:creationId xmlns:a16="http://schemas.microsoft.com/office/drawing/2014/main" id="{EAAE1D22-BB78-4F3B-BBC6-FB699419F959}"/>
              </a:ext>
            </a:extLst>
          </p:cNvPr>
          <p:cNvSpPr txBox="1"/>
          <p:nvPr/>
        </p:nvSpPr>
        <p:spPr>
          <a:xfrm>
            <a:off x="3048000" y="-18097"/>
            <a:ext cx="6096000" cy="1354217"/>
          </a:xfrm>
          <a:prstGeom prst="rect">
            <a:avLst/>
          </a:prstGeom>
          <a:noFill/>
        </p:spPr>
        <p:txBody>
          <a:bodyPr wrap="square">
            <a:spAutoFit/>
          </a:bodyPr>
          <a:lstStyle/>
          <a:p>
            <a:pPr algn="ctr"/>
            <a:endParaRPr lang="de-DE" sz="3200" b="0" i="0" u="none" strike="noStrike" baseline="0" dirty="0">
              <a:solidFill>
                <a:srgbClr val="000000"/>
              </a:solidFill>
              <a:latin typeface="EUAlbertina"/>
            </a:endParaRPr>
          </a:p>
          <a:p>
            <a:endParaRPr lang="de-DE" sz="3200" b="0" i="0" u="none" strike="noStrike" baseline="0" dirty="0">
              <a:solidFill>
                <a:srgbClr val="000000"/>
              </a:solidFill>
              <a:latin typeface="EUAlbertina"/>
            </a:endParaRPr>
          </a:p>
          <a:p>
            <a:endParaRPr lang="de-DE" dirty="0"/>
          </a:p>
        </p:txBody>
      </p:sp>
      <p:sp>
        <p:nvSpPr>
          <p:cNvPr id="4" name="Dia számának helye 3">
            <a:extLst>
              <a:ext uri="{FF2B5EF4-FFF2-40B4-BE49-F238E27FC236}">
                <a16:creationId xmlns:a16="http://schemas.microsoft.com/office/drawing/2014/main" id="{6335103D-6784-4A7D-AE01-D0E6322BDAC3}"/>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321805320"/>
      </p:ext>
    </p:extLst>
  </p:cSld>
  <p:clrMapOvr>
    <a:masterClrMapping/>
  </p:clrMapOvr>
</p:sld>
</file>

<file path=ppt/slides/slide66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610741"/>
            <a:ext cx="9967452" cy="1450757"/>
          </a:xfrm>
        </p:spPr>
        <p:txBody>
          <a:bodyPr>
            <a:normAutofit/>
          </a:bodyPr>
          <a:lstStyle/>
          <a:p>
            <a:r>
              <a:rPr lang="es-ES_tradnl" sz="4800" dirty="0" err="1">
                <a:solidFill>
                  <a:schemeClr val="tx1"/>
                </a:solidFill>
              </a:rPr>
              <a:t>Droits </a:t>
            </a:r>
            <a:r>
              <a:rPr lang="es-ES_tradnl" sz="4800" dirty="0">
                <a:solidFill>
                  <a:schemeClr val="tx1"/>
                </a:solidFill>
              </a:rPr>
              <a:t>procéduraux </a:t>
            </a:r>
            <a:r>
              <a:rPr lang="es-ES_tradnl" sz="4800" dirty="0">
                <a:solidFill>
                  <a:schemeClr val="tx1"/>
                </a:solidFill>
              </a:rPr>
              <a:t>et </a:t>
            </a:r>
            <a:r>
              <a:rPr lang="es-ES_tradnl" sz="4800" dirty="0" err="1">
                <a:solidFill>
                  <a:schemeClr val="tx1"/>
                </a:solidFill>
              </a:rPr>
              <a:t>règlement de l'</a:t>
            </a:r>
            <a:r>
              <a:rPr lang="es-ES_tradnl" sz="4800" dirty="0">
                <a:solidFill>
                  <a:schemeClr val="tx1"/>
                </a:solidFill>
              </a:rPr>
              <a:t>OEPP</a:t>
            </a:r>
            <a:br>
              <a:rPr lang="es-ES_tradnl" sz="4800" dirty="0">
                <a:solidFill>
                  <a:schemeClr val="accent1">
                    <a:lumMod val="60000"/>
                    <a:lumOff val="40000"/>
                  </a:schemeClr>
                </a:solidFill>
              </a:rPr>
            </a:br>
            <a:endParaRPr lang="es-ES" sz="4800" dirty="0">
              <a:solidFill>
                <a:schemeClr val="accent1">
                  <a:lumMod val="60000"/>
                  <a:lumOff val="40000"/>
                </a:schemeClr>
              </a:solidFill>
            </a:endParaRPr>
          </a:p>
        </p:txBody>
      </p:sp>
      <p:sp>
        <p:nvSpPr>
          <p:cNvPr id="3" name="Subtítulo 2"/>
          <p:cNvSpPr>
            <a:spLocks noGrp="1"/>
          </p:cNvSpPr>
          <p:nvPr>
            <p:ph idx="1"/>
          </p:nvPr>
        </p:nvSpPr>
        <p:spPr/>
        <p:txBody>
          <a:bodyPr>
            <a:normAutofit/>
          </a:bodyPr>
          <a:lstStyle/>
          <a:p>
            <a:pPr marL="0" indent="0" algn="l">
              <a:buNone/>
            </a:pPr>
            <a:r>
              <a:rPr lang="es-ES_tradnl" sz="2800" dirty="0">
                <a:solidFill>
                  <a:schemeClr val="tx1"/>
                </a:solidFill>
                <a:latin typeface="+mn-lt"/>
              </a:rPr>
              <a:t>...</a:t>
            </a:r>
            <a:r>
              <a:rPr lang="es-ES_tradnl" sz="2800" dirty="0" err="1">
                <a:solidFill>
                  <a:schemeClr val="tx1"/>
                </a:solidFill>
                <a:latin typeface="+mn-lt"/>
              </a:rPr>
              <a:t>mais </a:t>
            </a:r>
            <a:r>
              <a:rPr lang="es-ES_tradnl" sz="2800" dirty="0" err="1">
                <a:solidFill>
                  <a:schemeClr val="tx1"/>
                </a:solidFill>
                <a:latin typeface="+mn-lt"/>
              </a:rPr>
              <a:t>il </a:t>
            </a:r>
            <a:r>
              <a:rPr lang="es-ES_tradnl" sz="2800" dirty="0" err="1">
                <a:solidFill>
                  <a:schemeClr val="tx1"/>
                </a:solidFill>
                <a:latin typeface="+mn-lt"/>
              </a:rPr>
              <a:t>n'</a:t>
            </a:r>
            <a:r>
              <a:rPr lang="es-ES_tradnl" sz="2800" dirty="0">
                <a:solidFill>
                  <a:schemeClr val="tx1"/>
                </a:solidFill>
                <a:latin typeface="+mn-lt"/>
              </a:rPr>
              <a:t>établit </a:t>
            </a:r>
            <a:r>
              <a:rPr lang="es-ES_tradnl" sz="2800" dirty="0" err="1">
                <a:solidFill>
                  <a:schemeClr val="tx1"/>
                </a:solidFill>
                <a:latin typeface="+mn-lt"/>
              </a:rPr>
              <a:t>pas </a:t>
            </a:r>
            <a:r>
              <a:rPr lang="es-ES_tradnl" sz="2800" dirty="0">
                <a:solidFill>
                  <a:schemeClr val="tx1"/>
                </a:solidFill>
                <a:latin typeface="+mn-lt"/>
              </a:rPr>
              <a:t>une </a:t>
            </a:r>
            <a:r>
              <a:rPr lang="es-ES_tradnl" sz="2800" dirty="0" err="1">
                <a:solidFill>
                  <a:schemeClr val="tx1"/>
                </a:solidFill>
                <a:latin typeface="+mn-lt"/>
              </a:rPr>
              <a:t>liste </a:t>
            </a:r>
            <a:r>
              <a:rPr lang="es-ES_tradnl" sz="2800" dirty="0" err="1">
                <a:solidFill>
                  <a:schemeClr val="tx1"/>
                </a:solidFill>
                <a:latin typeface="+mn-lt"/>
              </a:rPr>
              <a:t>exhaustive </a:t>
            </a:r>
            <a:r>
              <a:rPr lang="es-ES_tradnl" sz="2800" dirty="0" err="1">
                <a:solidFill>
                  <a:schemeClr val="tx1"/>
                </a:solidFill>
                <a:latin typeface="+mn-lt"/>
              </a:rPr>
              <a:t>des </a:t>
            </a:r>
            <a:r>
              <a:rPr lang="es-ES_tradnl" sz="2800" dirty="0" err="1">
                <a:solidFill>
                  <a:schemeClr val="tx1"/>
                </a:solidFill>
                <a:latin typeface="+mn-lt"/>
              </a:rPr>
              <a:t>garanties </a:t>
            </a:r>
            <a:r>
              <a:rPr lang="es-ES_tradnl" sz="2800" dirty="0" err="1">
                <a:solidFill>
                  <a:schemeClr val="tx1"/>
                </a:solidFill>
                <a:latin typeface="+mn-lt"/>
              </a:rPr>
              <a:t>applicables </a:t>
            </a:r>
            <a:r>
              <a:rPr lang="es-ES_tradnl" sz="2800" dirty="0" err="1">
                <a:solidFill>
                  <a:schemeClr val="tx1"/>
                </a:solidFill>
                <a:latin typeface="+mn-lt"/>
              </a:rPr>
              <a:t>aux </a:t>
            </a:r>
            <a:r>
              <a:rPr lang="es-ES_tradnl" sz="2800" dirty="0" err="1">
                <a:solidFill>
                  <a:schemeClr val="tx1"/>
                </a:solidFill>
                <a:latin typeface="+mn-lt"/>
              </a:rPr>
              <a:t>procédures de l</a:t>
            </a:r>
            <a:r>
              <a:rPr lang="es-ES_tradnl" sz="2800" dirty="0" err="1">
                <a:solidFill>
                  <a:schemeClr val="tx1"/>
                </a:solidFill>
                <a:latin typeface="+mn-lt"/>
              </a:rPr>
              <a:t>'OEPP.....</a:t>
            </a:r>
          </a:p>
          <a:p>
            <a:pPr marL="0" indent="0" algn="l">
              <a:buNone/>
            </a:pPr>
            <a:r>
              <a:rPr lang="es-ES_tradnl" sz="2800" dirty="0" err="1">
                <a:solidFill>
                  <a:schemeClr val="tx1"/>
                </a:solidFill>
                <a:latin typeface="+mn-lt"/>
              </a:rPr>
              <a:t>Couches </a:t>
            </a:r>
            <a:r>
              <a:rPr lang="es-ES_tradnl" sz="2800" dirty="0" err="1">
                <a:solidFill>
                  <a:schemeClr val="tx1"/>
                </a:solidFill>
                <a:latin typeface="+mn-lt"/>
              </a:rPr>
              <a:t>de </a:t>
            </a:r>
            <a:r>
              <a:rPr lang="es-ES_tradnl" sz="2800" dirty="0" err="1">
                <a:solidFill>
                  <a:schemeClr val="tx1"/>
                </a:solidFill>
                <a:latin typeface="+mn-lt"/>
              </a:rPr>
              <a:t>protection </a:t>
            </a:r>
            <a:r>
              <a:rPr lang="es-ES_tradnl" sz="2800" dirty="0" err="1">
                <a:solidFill>
                  <a:schemeClr val="tx1"/>
                </a:solidFill>
                <a:latin typeface="+mn-lt"/>
              </a:rPr>
              <a:t>supplémentaires/coexistantes </a:t>
            </a:r>
            <a:r>
              <a:rPr lang="es-ES_tradnl" sz="2800" dirty="0" err="1">
                <a:solidFill>
                  <a:schemeClr val="tx1"/>
                </a:solidFill>
                <a:latin typeface="+mn-lt"/>
              </a:rPr>
              <a:t>à </a:t>
            </a:r>
            <a:r>
              <a:rPr lang="es-ES_tradnl" sz="2800" dirty="0" err="1">
                <a:solidFill>
                  <a:schemeClr val="tx1"/>
                </a:solidFill>
                <a:latin typeface="+mn-lt"/>
              </a:rPr>
              <a:t>trouver </a:t>
            </a:r>
            <a:r>
              <a:rPr lang="es-ES_tradnl" sz="2800" dirty="0">
                <a:solidFill>
                  <a:schemeClr val="tx1"/>
                </a:solidFill>
                <a:latin typeface="+mn-lt"/>
              </a:rPr>
              <a:t>dans le </a:t>
            </a:r>
            <a:r>
              <a:rPr lang="es-ES_tradnl" sz="2800" dirty="0" err="1">
                <a:solidFill>
                  <a:schemeClr val="tx1"/>
                </a:solidFill>
                <a:latin typeface="+mn-lt"/>
              </a:rPr>
              <a:t>droit </a:t>
            </a:r>
            <a:r>
              <a:rPr lang="es-ES_tradnl" sz="2800" dirty="0">
                <a:solidFill>
                  <a:schemeClr val="tx1"/>
                </a:solidFill>
                <a:latin typeface="+mn-lt"/>
              </a:rPr>
              <a:t>communautaire et </a:t>
            </a:r>
            <a:r>
              <a:rPr lang="es-ES_tradnl" sz="2800" dirty="0" err="1">
                <a:solidFill>
                  <a:schemeClr val="tx1"/>
                </a:solidFill>
                <a:latin typeface="+mn-lt"/>
              </a:rPr>
              <a:t>national </a:t>
            </a:r>
            <a:r>
              <a:rPr lang="es-ES_tradnl" sz="2800" dirty="0">
                <a:solidFill>
                  <a:schemeClr val="tx1"/>
                </a:solidFill>
                <a:latin typeface="+mn-lt"/>
              </a:rPr>
              <a:t>:</a:t>
            </a:r>
          </a:p>
          <a:p>
            <a:pPr marL="342900" indent="-342900" algn="l">
              <a:buFont typeface="Wingdings" panose="05000000000000000000" pitchFamily="2" charset="2"/>
              <a:buChar char="Ø"/>
            </a:pPr>
            <a:r>
              <a:rPr lang="es-ES_tradnl" sz="2800" dirty="0">
                <a:solidFill>
                  <a:schemeClr val="tx1"/>
                </a:solidFill>
                <a:latin typeface="+mn-lt"/>
              </a:rPr>
              <a:t>CHARTE DE L'UE DES DROITS FONDAMENTAUX</a:t>
            </a:r>
          </a:p>
          <a:p>
            <a:pPr marL="342900" indent="-342900" algn="l">
              <a:buFont typeface="Wingdings" panose="05000000000000000000" pitchFamily="2" charset="2"/>
              <a:buChar char="Ø"/>
            </a:pPr>
            <a:r>
              <a:rPr lang="es-ES_tradnl" sz="2800" dirty="0">
                <a:solidFill>
                  <a:schemeClr val="tx1"/>
                </a:solidFill>
                <a:latin typeface="+mn-lt"/>
              </a:rPr>
              <a:t>DIRECTIVES "DROITS PROCÉDURAUX" DE L'UE</a:t>
            </a:r>
          </a:p>
          <a:p>
            <a:pPr marL="342900" indent="-342900" algn="l">
              <a:buFont typeface="Wingdings" panose="05000000000000000000" pitchFamily="2" charset="2"/>
              <a:buChar char="Ø"/>
            </a:pPr>
            <a:r>
              <a:rPr lang="es-ES_tradnl" sz="2800" dirty="0">
                <a:solidFill>
                  <a:schemeClr val="tx1"/>
                </a:solidFill>
                <a:latin typeface="+mn-lt"/>
              </a:rPr>
              <a:t>DROIT NATIONAL</a:t>
            </a:r>
            <a:endParaRPr lang="en-US" dirty="0">
              <a:solidFill>
                <a:schemeClr val="tx1"/>
              </a:solidFill>
              <a:latin typeface="+mn-lt"/>
            </a:endParaRPr>
          </a:p>
        </p:txBody>
      </p:sp>
      <p:sp>
        <p:nvSpPr>
          <p:cNvPr id="7" name="Textfeld 6">
            <a:extLst>
              <a:ext uri="{FF2B5EF4-FFF2-40B4-BE49-F238E27FC236}">
                <a16:creationId xmlns:a16="http://schemas.microsoft.com/office/drawing/2014/main" id="{EAAE1D22-BB78-4F3B-BBC6-FB699419F959}"/>
              </a:ext>
            </a:extLst>
          </p:cNvPr>
          <p:cNvSpPr txBox="1"/>
          <p:nvPr/>
        </p:nvSpPr>
        <p:spPr>
          <a:xfrm>
            <a:off x="3048000" y="-18097"/>
            <a:ext cx="6096000" cy="1354217"/>
          </a:xfrm>
          <a:prstGeom prst="rect">
            <a:avLst/>
          </a:prstGeom>
          <a:noFill/>
        </p:spPr>
        <p:txBody>
          <a:bodyPr wrap="square">
            <a:spAutoFit/>
          </a:bodyPr>
          <a:lstStyle/>
          <a:p>
            <a:pPr algn="ctr"/>
            <a:endParaRPr lang="de-DE" sz="3200" b="0" i="0" u="none" strike="noStrike" baseline="0" dirty="0">
              <a:solidFill>
                <a:srgbClr val="000000"/>
              </a:solidFill>
              <a:latin typeface="EUAlbertina"/>
            </a:endParaRPr>
          </a:p>
          <a:p>
            <a:endParaRPr lang="de-DE" sz="3200" b="0" i="0" u="none" strike="noStrike" baseline="0" dirty="0">
              <a:solidFill>
                <a:srgbClr val="000000"/>
              </a:solidFill>
              <a:latin typeface="EUAlbertina"/>
            </a:endParaRPr>
          </a:p>
          <a:p>
            <a:endParaRPr lang="de-DE" dirty="0"/>
          </a:p>
        </p:txBody>
      </p:sp>
      <p:sp>
        <p:nvSpPr>
          <p:cNvPr id="4" name="Dia számának helye 3">
            <a:extLst>
              <a:ext uri="{FF2B5EF4-FFF2-40B4-BE49-F238E27FC236}">
                <a16:creationId xmlns:a16="http://schemas.microsoft.com/office/drawing/2014/main" id="{F67DC4D0-3F3F-420E-8929-7D77BDE019E7}"/>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298099799"/>
      </p:ext>
    </p:extLst>
  </p:cSld>
  <p:clrMapOvr>
    <a:masterClrMapping/>
  </p:clrMapOvr>
</p:sld>
</file>

<file path=ppt/slides/slide7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685800"/>
            <a:ext cx="9967452" cy="1450757"/>
          </a:xfrm>
        </p:spPr>
        <p:txBody>
          <a:bodyPr>
            <a:normAutofit/>
          </a:bodyPr>
          <a:lstStyle/>
          <a:p>
            <a:r>
              <a:rPr lang="es-ES_tradnl" sz="4800" dirty="0"/>
              <a:t>CHARTE EPPO &amp; EU</a:t>
            </a:r>
            <a:br>
              <a:rPr lang="es-ES_tradnl" sz="4800" dirty="0"/>
            </a:br>
            <a:endParaRPr lang="es-ES" sz="4800" dirty="0"/>
          </a:p>
        </p:txBody>
      </p:sp>
      <p:sp>
        <p:nvSpPr>
          <p:cNvPr id="3" name="Subtítulo 2"/>
          <p:cNvSpPr>
            <a:spLocks noGrp="1"/>
          </p:cNvSpPr>
          <p:nvPr>
            <p:ph idx="1"/>
          </p:nvPr>
        </p:nvSpPr>
        <p:spPr/>
        <p:txBody>
          <a:bodyPr>
            <a:normAutofit/>
          </a:bodyPr>
          <a:lstStyle/>
          <a:p>
            <a:pPr algn="l"/>
            <a:r>
              <a:rPr lang="es-ES_tradnl" dirty="0">
                <a:solidFill>
                  <a:schemeClr val="tx1"/>
                </a:solidFill>
                <a:latin typeface="+mn-lt"/>
              </a:rPr>
              <a:t>Art. 5 (1) </a:t>
            </a:r>
            <a:r>
              <a:rPr lang="es-ES_tradnl" dirty="0" err="1">
                <a:solidFill>
                  <a:schemeClr val="tx1"/>
                </a:solidFill>
                <a:latin typeface="+mn-lt"/>
              </a:rPr>
              <a:t>L</a:t>
            </a:r>
            <a:r>
              <a:rPr lang="es-ES_tradnl" dirty="0" err="1">
                <a:solidFill>
                  <a:schemeClr val="tx1"/>
                </a:solidFill>
                <a:latin typeface="+mn-lt"/>
              </a:rPr>
              <a:t>'</a:t>
            </a:r>
            <a:r>
              <a:rPr lang="es-ES_tradnl" dirty="0">
                <a:solidFill>
                  <a:schemeClr val="tx1"/>
                </a:solidFill>
                <a:latin typeface="+mn-lt"/>
              </a:rPr>
              <a:t>OEPP </a:t>
            </a:r>
            <a:r>
              <a:rPr lang="es-ES_tradnl" dirty="0" err="1">
                <a:solidFill>
                  <a:schemeClr val="tx1"/>
                </a:solidFill>
                <a:latin typeface="+mn-lt"/>
              </a:rPr>
              <a:t>veille à ce </a:t>
            </a:r>
            <a:r>
              <a:rPr lang="es-ES_tradnl" dirty="0" err="1">
                <a:solidFill>
                  <a:schemeClr val="tx1"/>
                </a:solidFill>
                <a:latin typeface="+mn-lt"/>
              </a:rPr>
              <a:t>que </a:t>
            </a:r>
            <a:r>
              <a:rPr lang="es-ES_tradnl" dirty="0" err="1">
                <a:solidFill>
                  <a:schemeClr val="tx1"/>
                </a:solidFill>
                <a:latin typeface="+mn-lt"/>
              </a:rPr>
              <a:t>ses </a:t>
            </a:r>
            <a:r>
              <a:rPr lang="es-ES_tradnl" dirty="0" err="1">
                <a:solidFill>
                  <a:schemeClr val="tx1"/>
                </a:solidFill>
                <a:latin typeface="+mn-lt"/>
              </a:rPr>
              <a:t>activités </a:t>
            </a:r>
            <a:r>
              <a:rPr lang="es-ES_tradnl" dirty="0" err="1">
                <a:solidFill>
                  <a:schemeClr val="tx1"/>
                </a:solidFill>
                <a:latin typeface="+mn-lt"/>
              </a:rPr>
              <a:t>respectent </a:t>
            </a:r>
            <a:r>
              <a:rPr lang="es-ES_tradnl" dirty="0" err="1">
                <a:solidFill>
                  <a:schemeClr val="tx1"/>
                </a:solidFill>
                <a:latin typeface="+mn-lt"/>
              </a:rPr>
              <a:t>les </a:t>
            </a:r>
            <a:r>
              <a:rPr lang="es-ES_tradnl" dirty="0" err="1">
                <a:solidFill>
                  <a:schemeClr val="tx1"/>
                </a:solidFill>
                <a:latin typeface="+mn-lt"/>
              </a:rPr>
              <a:t>droits </a:t>
            </a:r>
            <a:r>
              <a:rPr lang="es-ES_tradnl" dirty="0" err="1">
                <a:solidFill>
                  <a:schemeClr val="tx1"/>
                </a:solidFill>
                <a:latin typeface="+mn-lt"/>
              </a:rPr>
              <a:t>consacrés par </a:t>
            </a:r>
            <a:r>
              <a:rPr lang="es-ES_tradnl" dirty="0" err="1">
                <a:solidFill>
                  <a:schemeClr val="tx1"/>
                </a:solidFill>
                <a:latin typeface="+mn-lt"/>
              </a:rPr>
              <a:t>la </a:t>
            </a:r>
            <a:r>
              <a:rPr lang="es-ES_tradnl" dirty="0" err="1">
                <a:solidFill>
                  <a:schemeClr val="tx1"/>
                </a:solidFill>
                <a:latin typeface="+mn-lt"/>
              </a:rPr>
              <a:t>Charte</a:t>
            </a:r>
            <a:endParaRPr lang="es-ES_tradnl" dirty="0">
              <a:solidFill>
                <a:schemeClr val="tx1"/>
              </a:solidFill>
              <a:latin typeface="+mn-lt"/>
            </a:endParaRPr>
          </a:p>
          <a:p>
            <a:pPr algn="l"/>
            <a:r>
              <a:rPr lang="en-US" dirty="0">
                <a:solidFill>
                  <a:schemeClr val="tx1"/>
                </a:solidFill>
                <a:latin typeface="+mn-lt"/>
              </a:rPr>
              <a:t>Art. 41. Portée des droits des suspects et des accusés</a:t>
            </a:r>
          </a:p>
          <a:p>
            <a:pPr algn="l"/>
            <a:r>
              <a:rPr lang="en-US" dirty="0">
                <a:solidFill>
                  <a:schemeClr val="tx1"/>
                </a:solidFill>
                <a:latin typeface="+mn-lt"/>
              </a:rPr>
              <a:t>1.   Les </a:t>
            </a:r>
            <a:r>
              <a:rPr lang="en-US" dirty="0">
                <a:solidFill>
                  <a:schemeClr val="tx1"/>
                </a:solidFill>
                <a:latin typeface="+mn-lt"/>
              </a:rPr>
              <a:t>activités de l'OEPP sont menées dans le plein respect des droits des suspects et des personnes accusées consacrés par la Charte, y compris le droit à un procès équitable et les droits de la </a:t>
            </a:r>
            <a:r>
              <a:rPr lang="en-US" dirty="0" err="1">
                <a:solidFill>
                  <a:schemeClr val="tx1"/>
                </a:solidFill>
                <a:latin typeface="+mn-lt"/>
              </a:rPr>
              <a:t>défense</a:t>
            </a:r>
            <a:r>
              <a:rPr lang="en-US" dirty="0">
                <a:solidFill>
                  <a:schemeClr val="tx1"/>
                </a:solidFill>
                <a:latin typeface="+mn-lt"/>
              </a:rPr>
              <a:t>.</a:t>
            </a:r>
          </a:p>
          <a:p>
            <a:pPr algn="l"/>
            <a:r>
              <a:rPr lang="es-ES" dirty="0">
                <a:solidFill>
                  <a:schemeClr val="tx1"/>
                </a:solidFill>
                <a:latin typeface="+mn-lt"/>
              </a:rPr>
              <a:t>Considérant (83) Ce règlement impose à l'OEPP de respecter, en particulier, le droit à un procès équitable, les droits de la défense et la présomption d'innocence, tels qu'ils sont consacrés par les articles 47 et 48 de la Charte. L'</a:t>
            </a:r>
            <a:r>
              <a:rPr lang="es-ES" dirty="0" err="1">
                <a:solidFill>
                  <a:schemeClr val="tx1"/>
                </a:solidFill>
                <a:latin typeface="+mn-lt"/>
              </a:rPr>
              <a:t>article </a:t>
            </a:r>
            <a:r>
              <a:rPr lang="es-ES" dirty="0">
                <a:solidFill>
                  <a:schemeClr val="tx1"/>
                </a:solidFill>
                <a:latin typeface="+mn-lt"/>
              </a:rPr>
              <a:t>50 de </a:t>
            </a:r>
            <a:r>
              <a:rPr lang="es-ES" dirty="0" err="1">
                <a:solidFill>
                  <a:schemeClr val="tx1"/>
                </a:solidFill>
                <a:latin typeface="+mn-lt"/>
              </a:rPr>
              <a:t>la </a:t>
            </a:r>
            <a:r>
              <a:rPr lang="es-ES" dirty="0" err="1">
                <a:solidFill>
                  <a:schemeClr val="tx1"/>
                </a:solidFill>
                <a:latin typeface="+mn-lt"/>
              </a:rPr>
              <a:t>Charte</a:t>
            </a:r>
            <a:r>
              <a:rPr lang="es-ES" dirty="0">
                <a:solidFill>
                  <a:schemeClr val="tx1"/>
                </a:solidFill>
                <a:latin typeface="+mn-lt"/>
              </a:rPr>
              <a:t>, </a:t>
            </a:r>
            <a:r>
              <a:rPr lang="es-ES" dirty="0" err="1">
                <a:solidFill>
                  <a:schemeClr val="tx1"/>
                </a:solidFill>
                <a:latin typeface="+mn-lt"/>
              </a:rPr>
              <a:t>qui </a:t>
            </a:r>
            <a:r>
              <a:rPr lang="es-ES" dirty="0" err="1">
                <a:solidFill>
                  <a:schemeClr val="tx1"/>
                </a:solidFill>
                <a:latin typeface="+mn-lt"/>
              </a:rPr>
              <a:t>protège </a:t>
            </a:r>
            <a:r>
              <a:rPr lang="es-ES" dirty="0" err="1">
                <a:solidFill>
                  <a:schemeClr val="tx1"/>
                </a:solidFill>
                <a:latin typeface="+mn-lt"/>
              </a:rPr>
              <a:t>le </a:t>
            </a:r>
            <a:r>
              <a:rPr lang="es-ES" dirty="0" err="1">
                <a:solidFill>
                  <a:schemeClr val="tx1"/>
                </a:solidFill>
                <a:latin typeface="+mn-lt"/>
              </a:rPr>
              <a:t>droit à </a:t>
            </a:r>
            <a:r>
              <a:rPr lang="es-ES" dirty="0" err="1">
                <a:solidFill>
                  <a:schemeClr val="tx1"/>
                </a:solidFill>
                <a:latin typeface="+mn-lt"/>
              </a:rPr>
              <a:t>ne pas </a:t>
            </a:r>
            <a:r>
              <a:rPr lang="es-ES" dirty="0">
                <a:solidFill>
                  <a:schemeClr val="tx1"/>
                </a:solidFill>
                <a:latin typeface="+mn-lt"/>
              </a:rPr>
              <a:t>être </a:t>
            </a:r>
            <a:r>
              <a:rPr lang="es-ES" dirty="0" err="1">
                <a:solidFill>
                  <a:schemeClr val="tx1"/>
                </a:solidFill>
                <a:latin typeface="+mn-lt"/>
              </a:rPr>
              <a:t>jugé </a:t>
            </a:r>
            <a:r>
              <a:rPr lang="es-ES" dirty="0" err="1">
                <a:solidFill>
                  <a:schemeClr val="tx1"/>
                </a:solidFill>
                <a:latin typeface="+mn-lt"/>
              </a:rPr>
              <a:t>ou </a:t>
            </a:r>
            <a:r>
              <a:rPr lang="es-ES" dirty="0" err="1">
                <a:solidFill>
                  <a:schemeClr val="tx1"/>
                </a:solidFill>
                <a:latin typeface="+mn-lt"/>
              </a:rPr>
              <a:t>puni </a:t>
            </a:r>
            <a:r>
              <a:rPr lang="es-ES" dirty="0" err="1">
                <a:solidFill>
                  <a:schemeClr val="tx1"/>
                </a:solidFill>
                <a:latin typeface="+mn-lt"/>
              </a:rPr>
              <a:t>pénalement </a:t>
            </a:r>
            <a:r>
              <a:rPr lang="es-ES" dirty="0" err="1">
                <a:solidFill>
                  <a:schemeClr val="tx1"/>
                </a:solidFill>
                <a:latin typeface="+mn-lt"/>
              </a:rPr>
              <a:t>deux fois </a:t>
            </a:r>
            <a:r>
              <a:rPr lang="es-ES" dirty="0" err="1">
                <a:solidFill>
                  <a:schemeClr val="tx1"/>
                </a:solidFill>
                <a:latin typeface="+mn-lt"/>
              </a:rPr>
              <a:t>pour la </a:t>
            </a:r>
            <a:r>
              <a:rPr lang="es-ES" dirty="0" err="1">
                <a:solidFill>
                  <a:schemeClr val="tx1"/>
                </a:solidFill>
                <a:latin typeface="+mn-lt"/>
              </a:rPr>
              <a:t>même </a:t>
            </a:r>
            <a:r>
              <a:rPr lang="es-ES" dirty="0" err="1">
                <a:solidFill>
                  <a:schemeClr val="tx1"/>
                </a:solidFill>
                <a:latin typeface="+mn-lt"/>
              </a:rPr>
              <a:t>infraction </a:t>
            </a:r>
            <a:r>
              <a:rPr lang="es-ES" dirty="0">
                <a:solidFill>
                  <a:schemeClr val="tx1"/>
                </a:solidFill>
                <a:latin typeface="+mn-lt"/>
              </a:rPr>
              <a:t>(</a:t>
            </a:r>
            <a:r>
              <a:rPr lang="es-ES" dirty="0" err="1">
                <a:solidFill>
                  <a:schemeClr val="tx1"/>
                </a:solidFill>
                <a:latin typeface="+mn-lt"/>
              </a:rPr>
              <a:t>ne </a:t>
            </a:r>
            <a:r>
              <a:rPr lang="es-ES" dirty="0">
                <a:solidFill>
                  <a:schemeClr val="tx1"/>
                </a:solidFill>
                <a:latin typeface="+mn-lt"/>
              </a:rPr>
              <a:t>bis in </a:t>
            </a:r>
            <a:r>
              <a:rPr lang="es-ES" dirty="0" err="1">
                <a:solidFill>
                  <a:schemeClr val="tx1"/>
                </a:solidFill>
                <a:latin typeface="+mn-lt"/>
              </a:rPr>
              <a:t>idem</a:t>
            </a:r>
            <a:r>
              <a:rPr lang="es-ES" dirty="0">
                <a:solidFill>
                  <a:schemeClr val="tx1"/>
                </a:solidFill>
                <a:latin typeface="+mn-lt"/>
              </a:rPr>
              <a:t>), </a:t>
            </a:r>
            <a:r>
              <a:rPr lang="es-ES" dirty="0" err="1">
                <a:solidFill>
                  <a:schemeClr val="tx1"/>
                </a:solidFill>
                <a:latin typeface="+mn-lt"/>
              </a:rPr>
              <a:t>garantit </a:t>
            </a:r>
            <a:r>
              <a:rPr lang="es-ES" dirty="0" err="1">
                <a:solidFill>
                  <a:schemeClr val="tx1"/>
                </a:solidFill>
                <a:latin typeface="+mn-lt"/>
              </a:rPr>
              <a:t>qu'il </a:t>
            </a:r>
            <a:r>
              <a:rPr lang="es-ES" dirty="0">
                <a:solidFill>
                  <a:schemeClr val="tx1"/>
                </a:solidFill>
                <a:latin typeface="+mn-lt"/>
              </a:rPr>
              <a:t>n'y aura pas de </a:t>
            </a:r>
            <a:r>
              <a:rPr lang="es-ES" dirty="0" err="1">
                <a:solidFill>
                  <a:schemeClr val="tx1"/>
                </a:solidFill>
                <a:latin typeface="+mn-lt"/>
              </a:rPr>
              <a:t>double </a:t>
            </a:r>
            <a:r>
              <a:rPr lang="es-ES" dirty="0" err="1">
                <a:solidFill>
                  <a:schemeClr val="tx1"/>
                </a:solidFill>
                <a:latin typeface="+mn-lt"/>
              </a:rPr>
              <a:t>peine </a:t>
            </a:r>
            <a:r>
              <a:rPr lang="es-ES" dirty="0" err="1">
                <a:solidFill>
                  <a:schemeClr val="tx1"/>
                </a:solidFill>
                <a:latin typeface="+mn-lt"/>
              </a:rPr>
              <a:t>suite </a:t>
            </a:r>
            <a:r>
              <a:rPr lang="es-ES" dirty="0" err="1">
                <a:solidFill>
                  <a:schemeClr val="tx1"/>
                </a:solidFill>
                <a:latin typeface="+mn-lt"/>
              </a:rPr>
              <a:t>aux </a:t>
            </a:r>
            <a:r>
              <a:rPr lang="es-ES" dirty="0" err="1">
                <a:solidFill>
                  <a:schemeClr val="tx1"/>
                </a:solidFill>
                <a:latin typeface="+mn-lt"/>
              </a:rPr>
              <a:t>poursuites </a:t>
            </a:r>
            <a:r>
              <a:rPr lang="es-ES" dirty="0" err="1">
                <a:solidFill>
                  <a:schemeClr val="tx1"/>
                </a:solidFill>
                <a:latin typeface="+mn-lt"/>
              </a:rPr>
              <a:t>engagées </a:t>
            </a:r>
            <a:r>
              <a:rPr lang="es-ES" dirty="0" err="1">
                <a:solidFill>
                  <a:schemeClr val="tx1"/>
                </a:solidFill>
                <a:latin typeface="+mn-lt"/>
              </a:rPr>
              <a:t>par l'</a:t>
            </a:r>
            <a:r>
              <a:rPr lang="es-ES" dirty="0" err="1">
                <a:solidFill>
                  <a:schemeClr val="tx1"/>
                </a:solidFill>
                <a:latin typeface="+mn-lt"/>
              </a:rPr>
              <a:t>OEPP</a:t>
            </a:r>
            <a:r>
              <a:rPr lang="es-ES" dirty="0">
                <a:solidFill>
                  <a:schemeClr val="tx1"/>
                </a:solidFill>
                <a:latin typeface="+mn-lt"/>
              </a:rPr>
              <a:t>. </a:t>
            </a:r>
            <a:r>
              <a:rPr lang="es-ES" dirty="0" err="1">
                <a:solidFill>
                  <a:schemeClr val="tx1"/>
                </a:solidFill>
                <a:latin typeface="+mn-lt"/>
              </a:rPr>
              <a:t>Les </a:t>
            </a:r>
            <a:r>
              <a:rPr lang="es-ES" dirty="0" err="1">
                <a:solidFill>
                  <a:schemeClr val="tx1"/>
                </a:solidFill>
                <a:latin typeface="+mn-lt"/>
              </a:rPr>
              <a:t>activités </a:t>
            </a:r>
            <a:r>
              <a:rPr lang="es-ES" dirty="0">
                <a:solidFill>
                  <a:schemeClr val="tx1"/>
                </a:solidFill>
                <a:latin typeface="+mn-lt"/>
              </a:rPr>
              <a:t>de l</a:t>
            </a:r>
            <a:r>
              <a:rPr lang="es-ES" dirty="0" err="1">
                <a:solidFill>
                  <a:schemeClr val="tx1"/>
                </a:solidFill>
                <a:latin typeface="+mn-lt"/>
              </a:rPr>
              <a:t>'</a:t>
            </a:r>
            <a:r>
              <a:rPr lang="es-ES" dirty="0">
                <a:solidFill>
                  <a:schemeClr val="tx1"/>
                </a:solidFill>
                <a:latin typeface="+mn-lt"/>
              </a:rPr>
              <a:t>OEPP </a:t>
            </a:r>
            <a:r>
              <a:rPr lang="es-ES" dirty="0" err="1">
                <a:solidFill>
                  <a:schemeClr val="tx1"/>
                </a:solidFill>
                <a:latin typeface="+mn-lt"/>
              </a:rPr>
              <a:t>doivent </a:t>
            </a:r>
            <a:r>
              <a:rPr lang="es-ES" dirty="0" err="1">
                <a:solidFill>
                  <a:schemeClr val="tx1"/>
                </a:solidFill>
                <a:latin typeface="+mn-lt"/>
              </a:rPr>
              <a:t>donc </a:t>
            </a:r>
            <a:r>
              <a:rPr lang="es-ES" dirty="0">
                <a:solidFill>
                  <a:schemeClr val="tx1"/>
                </a:solidFill>
                <a:latin typeface="+mn-lt"/>
              </a:rPr>
              <a:t>être </a:t>
            </a:r>
            <a:r>
              <a:rPr lang="es-ES" dirty="0" err="1">
                <a:solidFill>
                  <a:schemeClr val="tx1"/>
                </a:solidFill>
                <a:latin typeface="+mn-lt"/>
              </a:rPr>
              <a:t>exercées </a:t>
            </a:r>
            <a:r>
              <a:rPr lang="es-ES" dirty="0">
                <a:solidFill>
                  <a:schemeClr val="tx1"/>
                </a:solidFill>
                <a:latin typeface="+mn-lt"/>
              </a:rPr>
              <a:t>dans le plein </a:t>
            </a:r>
            <a:r>
              <a:rPr lang="es-ES" dirty="0" err="1">
                <a:solidFill>
                  <a:schemeClr val="tx1"/>
                </a:solidFill>
                <a:latin typeface="+mn-lt"/>
              </a:rPr>
              <a:t>respect </a:t>
            </a:r>
            <a:r>
              <a:rPr lang="es-ES" dirty="0" err="1">
                <a:solidFill>
                  <a:schemeClr val="tx1"/>
                </a:solidFill>
                <a:latin typeface="+mn-lt"/>
              </a:rPr>
              <a:t>de </a:t>
            </a:r>
            <a:r>
              <a:rPr lang="es-ES" dirty="0" err="1">
                <a:solidFill>
                  <a:schemeClr val="tx1"/>
                </a:solidFill>
                <a:latin typeface="+mn-lt"/>
              </a:rPr>
              <a:t>ces </a:t>
            </a:r>
            <a:r>
              <a:rPr lang="es-ES" dirty="0" err="1">
                <a:solidFill>
                  <a:schemeClr val="tx1"/>
                </a:solidFill>
                <a:latin typeface="+mn-lt"/>
              </a:rPr>
              <a:t>droits </a:t>
            </a:r>
            <a:r>
              <a:rPr lang="es-ES" dirty="0">
                <a:solidFill>
                  <a:schemeClr val="tx1"/>
                </a:solidFill>
                <a:latin typeface="+mn-lt"/>
              </a:rPr>
              <a:t>et le </a:t>
            </a:r>
            <a:r>
              <a:rPr lang="es-ES" dirty="0" err="1">
                <a:solidFill>
                  <a:schemeClr val="tx1"/>
                </a:solidFill>
                <a:latin typeface="+mn-lt"/>
              </a:rPr>
              <a:t>présent </a:t>
            </a:r>
            <a:r>
              <a:rPr lang="es-ES" dirty="0" err="1">
                <a:solidFill>
                  <a:schemeClr val="tx1"/>
                </a:solidFill>
                <a:latin typeface="+mn-lt"/>
              </a:rPr>
              <a:t>règlement </a:t>
            </a:r>
            <a:r>
              <a:rPr lang="es-ES" dirty="0" err="1">
                <a:solidFill>
                  <a:schemeClr val="tx1"/>
                </a:solidFill>
                <a:latin typeface="+mn-lt"/>
              </a:rPr>
              <a:t>doit </a:t>
            </a:r>
            <a:r>
              <a:rPr lang="es-ES" dirty="0">
                <a:solidFill>
                  <a:schemeClr val="tx1"/>
                </a:solidFill>
                <a:latin typeface="+mn-lt"/>
              </a:rPr>
              <a:t>être </a:t>
            </a:r>
            <a:r>
              <a:rPr lang="es-ES" dirty="0" err="1">
                <a:solidFill>
                  <a:schemeClr val="tx1"/>
                </a:solidFill>
                <a:latin typeface="+mn-lt"/>
              </a:rPr>
              <a:t>appliqué </a:t>
            </a:r>
            <a:r>
              <a:rPr lang="es-ES" dirty="0">
                <a:solidFill>
                  <a:schemeClr val="tx1"/>
                </a:solidFill>
                <a:latin typeface="+mn-lt"/>
              </a:rPr>
              <a:t>et </a:t>
            </a:r>
            <a:r>
              <a:rPr lang="es-ES" dirty="0" err="1">
                <a:solidFill>
                  <a:schemeClr val="tx1"/>
                </a:solidFill>
                <a:latin typeface="+mn-lt"/>
              </a:rPr>
              <a:t>interprété </a:t>
            </a:r>
            <a:r>
              <a:rPr lang="es-ES" dirty="0" err="1">
                <a:solidFill>
                  <a:schemeClr val="tx1"/>
                </a:solidFill>
                <a:latin typeface="+mn-lt"/>
              </a:rPr>
              <a:t>en conséquence</a:t>
            </a:r>
            <a:r>
              <a:rPr lang="es-ES" dirty="0">
                <a:solidFill>
                  <a:schemeClr val="tx1"/>
                </a:solidFill>
                <a:latin typeface="+mn-lt"/>
              </a:rPr>
              <a:t>.</a:t>
            </a:r>
          </a:p>
          <a:p>
            <a:pPr algn="l"/>
            <a:endParaRPr lang="es-ES_tradnl" dirty="0"/>
          </a:p>
          <a:p>
            <a:pPr algn="l"/>
            <a:endParaRPr lang="es-ES_tradnl" dirty="0"/>
          </a:p>
        </p:txBody>
      </p:sp>
      <p:sp>
        <p:nvSpPr>
          <p:cNvPr id="4" name="Dia számának helye 3">
            <a:extLst>
              <a:ext uri="{FF2B5EF4-FFF2-40B4-BE49-F238E27FC236}">
                <a16:creationId xmlns:a16="http://schemas.microsoft.com/office/drawing/2014/main" id="{50E33B90-5447-49BC-8BD6-7C3DFCEBF304}"/>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741464330"/>
      </p:ext>
    </p:extLst>
  </p:cSld>
  <p:clrMapOvr>
    <a:masterClrMapping/>
  </p:clrMapOvr>
</p:sld>
</file>

<file path=ppt/slides/slide820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687848" y="494565"/>
            <a:ext cx="9967452" cy="4897073"/>
          </a:xfrm>
        </p:spPr>
        <p:txBody>
          <a:bodyPr>
            <a:normAutofit fontScale="85000" lnSpcReduction="20000"/>
          </a:bodyPr>
          <a:lstStyle/>
          <a:p>
            <a:pPr algn="l"/>
            <a:r>
              <a:rPr lang="en-US" sz="4300" b="1" dirty="0">
                <a:solidFill>
                  <a:schemeClr val="tx1"/>
                </a:solidFill>
                <a:latin typeface="+mn-lt"/>
              </a:rPr>
              <a:t>CHARTE DE L'UE &amp; PROCÉDURES PÉNALES </a:t>
            </a:r>
            <a:endParaRPr lang="hu-HU" sz="4300" b="1" dirty="0">
              <a:solidFill>
                <a:schemeClr val="tx1"/>
              </a:solidFill>
              <a:latin typeface="+mn-lt"/>
            </a:endParaRPr>
          </a:p>
          <a:p>
            <a:pPr algn="l"/>
            <a:r>
              <a:rPr lang="en-US" sz="4300" dirty="0">
                <a:solidFill>
                  <a:schemeClr val="tx1"/>
                </a:solidFill>
                <a:latin typeface="+mn-lt"/>
              </a:rPr>
              <a:t>Dispositions les plus pertinentes....</a:t>
            </a:r>
            <a:endParaRPr lang="hu-HU" sz="4300" dirty="0">
              <a:solidFill>
                <a:schemeClr val="tx1"/>
              </a:solidFill>
              <a:latin typeface="+mn-lt"/>
            </a:endParaRPr>
          </a:p>
          <a:p>
            <a:pPr algn="l"/>
            <a:endParaRPr lang="en-US" sz="2800" dirty="0">
              <a:solidFill>
                <a:schemeClr val="tx1"/>
              </a:solidFill>
              <a:latin typeface="+mn-lt"/>
            </a:endParaRPr>
          </a:p>
          <a:p>
            <a:pPr marL="342900" indent="-342900" algn="l">
              <a:buFont typeface="Arial" panose="020B0604020202020204" pitchFamily="34" charset="0"/>
              <a:buChar char="•"/>
            </a:pPr>
            <a:r>
              <a:rPr lang="es-ES" sz="2800" b="1" dirty="0" err="1">
                <a:solidFill>
                  <a:schemeClr val="tx1"/>
                </a:solidFill>
                <a:latin typeface="+mn-lt"/>
              </a:rPr>
              <a:t>Article </a:t>
            </a:r>
            <a:r>
              <a:rPr lang="es-ES" sz="2800" b="1" dirty="0">
                <a:solidFill>
                  <a:schemeClr val="tx1"/>
                </a:solidFill>
                <a:latin typeface="+mn-lt"/>
              </a:rPr>
              <a:t>47 </a:t>
            </a:r>
            <a:r>
              <a:rPr lang="es-ES" sz="2800" b="1" dirty="0" err="1">
                <a:solidFill>
                  <a:schemeClr val="tx1"/>
                </a:solidFill>
                <a:latin typeface="+mn-lt"/>
              </a:rPr>
              <a:t>Droit </a:t>
            </a:r>
            <a:r>
              <a:rPr lang="es-ES" sz="2800" b="1" dirty="0">
                <a:solidFill>
                  <a:schemeClr val="tx1"/>
                </a:solidFill>
                <a:latin typeface="+mn-lt"/>
              </a:rPr>
              <a:t>à </a:t>
            </a:r>
            <a:r>
              <a:rPr lang="es-ES" sz="2800" b="1" dirty="0" err="1">
                <a:solidFill>
                  <a:schemeClr val="tx1"/>
                </a:solidFill>
                <a:latin typeface="+mn-lt"/>
              </a:rPr>
              <a:t>un </a:t>
            </a:r>
            <a:r>
              <a:rPr lang="es-ES" sz="2800" b="1" dirty="0" err="1">
                <a:solidFill>
                  <a:schemeClr val="tx1"/>
                </a:solidFill>
                <a:latin typeface="+mn-lt"/>
              </a:rPr>
              <a:t>recours </a:t>
            </a:r>
            <a:r>
              <a:rPr lang="es-ES" sz="2800" b="1" dirty="0" err="1">
                <a:solidFill>
                  <a:schemeClr val="tx1"/>
                </a:solidFill>
                <a:latin typeface="+mn-lt"/>
              </a:rPr>
              <a:t>effectif </a:t>
            </a:r>
            <a:r>
              <a:rPr lang="es-ES" sz="2800" b="1" dirty="0">
                <a:solidFill>
                  <a:schemeClr val="tx1"/>
                </a:solidFill>
                <a:latin typeface="+mn-lt"/>
              </a:rPr>
              <a:t>et à un </a:t>
            </a:r>
            <a:r>
              <a:rPr lang="es-ES" sz="2800" b="1" dirty="0">
                <a:solidFill>
                  <a:schemeClr val="tx1"/>
                </a:solidFill>
                <a:latin typeface="+mn-lt"/>
              </a:rPr>
              <a:t>procès </a:t>
            </a:r>
            <a:r>
              <a:rPr lang="es-ES" sz="2800" b="1" dirty="0" err="1">
                <a:solidFill>
                  <a:schemeClr val="tx1"/>
                </a:solidFill>
                <a:latin typeface="+mn-lt"/>
              </a:rPr>
              <a:t>équitable</a:t>
            </a:r>
          </a:p>
          <a:p>
            <a:pPr algn="l"/>
            <a:r>
              <a:rPr lang="es-ES" sz="2800" dirty="0">
                <a:solidFill>
                  <a:schemeClr val="tx1"/>
                </a:solidFill>
                <a:latin typeface="+mn-lt"/>
              </a:rPr>
              <a:t>... </a:t>
            </a:r>
            <a:r>
              <a:rPr lang="es-ES" sz="2800" dirty="0" err="1">
                <a:solidFill>
                  <a:schemeClr val="tx1"/>
                </a:solidFill>
                <a:latin typeface="+mn-lt"/>
              </a:rPr>
              <a:t>audience </a:t>
            </a:r>
            <a:r>
              <a:rPr lang="es-ES" sz="2800" dirty="0" err="1">
                <a:solidFill>
                  <a:schemeClr val="tx1"/>
                </a:solidFill>
                <a:latin typeface="+mn-lt"/>
              </a:rPr>
              <a:t>équitable </a:t>
            </a:r>
            <a:r>
              <a:rPr lang="es-ES" sz="2800" dirty="0">
                <a:solidFill>
                  <a:schemeClr val="tx1"/>
                </a:solidFill>
                <a:latin typeface="+mn-lt"/>
              </a:rPr>
              <a:t>et </a:t>
            </a:r>
            <a:r>
              <a:rPr lang="es-ES" sz="2800" dirty="0" err="1">
                <a:solidFill>
                  <a:schemeClr val="tx1"/>
                </a:solidFill>
                <a:latin typeface="+mn-lt"/>
              </a:rPr>
              <a:t>publique </a:t>
            </a:r>
            <a:r>
              <a:rPr lang="es-ES" sz="2800" dirty="0" err="1">
                <a:solidFill>
                  <a:schemeClr val="tx1"/>
                </a:solidFill>
                <a:latin typeface="+mn-lt"/>
              </a:rPr>
              <a:t>dans </a:t>
            </a:r>
            <a:r>
              <a:rPr lang="es-ES" sz="2800" dirty="0">
                <a:solidFill>
                  <a:schemeClr val="tx1"/>
                </a:solidFill>
                <a:latin typeface="+mn-lt"/>
              </a:rPr>
              <a:t>un </a:t>
            </a:r>
            <a:r>
              <a:rPr lang="es-ES" sz="2800" dirty="0">
                <a:solidFill>
                  <a:schemeClr val="tx1"/>
                </a:solidFill>
                <a:latin typeface="+mn-lt"/>
              </a:rPr>
              <a:t>délai </a:t>
            </a:r>
            <a:r>
              <a:rPr lang="es-ES" sz="2800" dirty="0" err="1">
                <a:solidFill>
                  <a:schemeClr val="tx1"/>
                </a:solidFill>
                <a:latin typeface="+mn-lt"/>
              </a:rPr>
              <a:t>raisonnable </a:t>
            </a:r>
            <a:r>
              <a:rPr lang="es-ES" sz="2800" dirty="0" err="1">
                <a:solidFill>
                  <a:schemeClr val="tx1"/>
                </a:solidFill>
                <a:latin typeface="+mn-lt"/>
              </a:rPr>
              <a:t>par </a:t>
            </a:r>
            <a:r>
              <a:rPr lang="es-ES" sz="2800" dirty="0" err="1">
                <a:solidFill>
                  <a:schemeClr val="tx1"/>
                </a:solidFill>
                <a:latin typeface="+mn-lt"/>
              </a:rPr>
              <a:t>un </a:t>
            </a:r>
            <a:r>
              <a:rPr lang="es-ES" sz="2800" dirty="0">
                <a:solidFill>
                  <a:schemeClr val="tx1"/>
                </a:solidFill>
                <a:latin typeface="+mn-lt"/>
              </a:rPr>
              <a:t>tribunal </a:t>
            </a:r>
            <a:r>
              <a:rPr lang="es-ES" sz="2800" dirty="0" err="1">
                <a:solidFill>
                  <a:schemeClr val="tx1"/>
                </a:solidFill>
                <a:latin typeface="+mn-lt"/>
              </a:rPr>
              <a:t>indépendant </a:t>
            </a:r>
            <a:r>
              <a:rPr lang="es-ES" sz="2800" dirty="0">
                <a:solidFill>
                  <a:schemeClr val="tx1"/>
                </a:solidFill>
                <a:latin typeface="+mn-lt"/>
              </a:rPr>
              <a:t>et </a:t>
            </a:r>
            <a:r>
              <a:rPr lang="es-ES" sz="2800" dirty="0" err="1">
                <a:solidFill>
                  <a:schemeClr val="tx1"/>
                </a:solidFill>
                <a:latin typeface="+mn-lt"/>
              </a:rPr>
              <a:t>impartial </a:t>
            </a:r>
            <a:r>
              <a:rPr lang="es-ES" sz="2800" dirty="0" err="1">
                <a:solidFill>
                  <a:schemeClr val="tx1"/>
                </a:solidFill>
                <a:latin typeface="+mn-lt"/>
              </a:rPr>
              <a:t>préalablement </a:t>
            </a:r>
            <a:r>
              <a:rPr lang="es-ES" sz="2800" dirty="0" err="1">
                <a:solidFill>
                  <a:schemeClr val="tx1"/>
                </a:solidFill>
                <a:latin typeface="+mn-lt"/>
              </a:rPr>
              <a:t>établi </a:t>
            </a:r>
            <a:r>
              <a:rPr lang="es-ES" sz="2800" dirty="0" err="1">
                <a:solidFill>
                  <a:schemeClr val="tx1"/>
                </a:solidFill>
                <a:latin typeface="+mn-lt"/>
              </a:rPr>
              <a:t>par la </a:t>
            </a:r>
            <a:r>
              <a:rPr lang="es-ES" sz="2800" dirty="0" err="1">
                <a:solidFill>
                  <a:schemeClr val="tx1"/>
                </a:solidFill>
                <a:latin typeface="+mn-lt"/>
              </a:rPr>
              <a:t>loi</a:t>
            </a:r>
            <a:r>
              <a:rPr lang="es-ES" sz="2800" dirty="0">
                <a:solidFill>
                  <a:schemeClr val="tx1"/>
                </a:solidFill>
                <a:latin typeface="+mn-lt"/>
              </a:rPr>
              <a:t>. </a:t>
            </a:r>
            <a:r>
              <a:rPr lang="es-ES" sz="2800" dirty="0" err="1">
                <a:solidFill>
                  <a:schemeClr val="tx1"/>
                </a:solidFill>
                <a:latin typeface="+mn-lt"/>
              </a:rPr>
              <a:t>Toute personne </a:t>
            </a:r>
            <a:r>
              <a:rPr lang="es-ES" sz="2800" dirty="0" err="1">
                <a:solidFill>
                  <a:schemeClr val="tx1"/>
                </a:solidFill>
                <a:latin typeface="+mn-lt"/>
              </a:rPr>
              <a:t>doit </a:t>
            </a:r>
            <a:r>
              <a:rPr lang="es-ES" sz="2800" dirty="0" err="1">
                <a:solidFill>
                  <a:schemeClr val="tx1"/>
                </a:solidFill>
                <a:latin typeface="+mn-lt"/>
              </a:rPr>
              <a:t>avoir </a:t>
            </a:r>
            <a:r>
              <a:rPr lang="es-ES" sz="2800" dirty="0" err="1">
                <a:solidFill>
                  <a:schemeClr val="tx1"/>
                </a:solidFill>
                <a:latin typeface="+mn-lt"/>
              </a:rPr>
              <a:t>la </a:t>
            </a:r>
            <a:r>
              <a:rPr lang="es-ES" sz="2800" dirty="0" err="1">
                <a:solidFill>
                  <a:schemeClr val="tx1"/>
                </a:solidFill>
                <a:latin typeface="+mn-lt"/>
              </a:rPr>
              <a:t>possibilité </a:t>
            </a:r>
            <a:r>
              <a:rPr lang="es-ES" sz="2800" dirty="0">
                <a:solidFill>
                  <a:schemeClr val="tx1"/>
                </a:solidFill>
                <a:latin typeface="+mn-lt"/>
              </a:rPr>
              <a:t>d'</a:t>
            </a:r>
            <a:r>
              <a:rPr lang="es-ES" sz="2800" dirty="0" err="1">
                <a:solidFill>
                  <a:schemeClr val="tx1"/>
                </a:solidFill>
                <a:latin typeface="+mn-lt"/>
              </a:rPr>
              <a:t>être </a:t>
            </a:r>
            <a:r>
              <a:rPr lang="es-ES" sz="2800" dirty="0" err="1">
                <a:solidFill>
                  <a:schemeClr val="tx1"/>
                </a:solidFill>
                <a:latin typeface="+mn-lt"/>
              </a:rPr>
              <a:t>conseillée</a:t>
            </a:r>
            <a:r>
              <a:rPr lang="es-ES" sz="2800" dirty="0">
                <a:solidFill>
                  <a:schemeClr val="tx1"/>
                </a:solidFill>
                <a:latin typeface="+mn-lt"/>
              </a:rPr>
              <a:t>, défendue et </a:t>
            </a:r>
            <a:r>
              <a:rPr lang="es-ES" sz="2800" dirty="0" err="1">
                <a:solidFill>
                  <a:schemeClr val="tx1"/>
                </a:solidFill>
                <a:latin typeface="+mn-lt"/>
              </a:rPr>
              <a:t>représentée</a:t>
            </a:r>
            <a:r>
              <a:rPr lang="es-ES" sz="2800" dirty="0">
                <a:solidFill>
                  <a:schemeClr val="tx1"/>
                </a:solidFill>
                <a:latin typeface="+mn-lt"/>
              </a:rPr>
              <a:t>.</a:t>
            </a:r>
          </a:p>
          <a:p>
            <a:pPr algn="l"/>
            <a:r>
              <a:rPr lang="es-ES" sz="2800" dirty="0">
                <a:solidFill>
                  <a:schemeClr val="tx1"/>
                </a:solidFill>
                <a:latin typeface="+mn-lt"/>
              </a:rPr>
              <a:t>L'</a:t>
            </a:r>
            <a:r>
              <a:rPr lang="es-ES" sz="2800" dirty="0" err="1">
                <a:solidFill>
                  <a:schemeClr val="tx1"/>
                </a:solidFill>
                <a:latin typeface="+mn-lt"/>
              </a:rPr>
              <a:t>aide </a:t>
            </a:r>
            <a:r>
              <a:rPr lang="es-ES" sz="2800" dirty="0">
                <a:solidFill>
                  <a:schemeClr val="tx1"/>
                </a:solidFill>
                <a:latin typeface="+mn-lt"/>
              </a:rPr>
              <a:t>judiciaire est </a:t>
            </a:r>
            <a:r>
              <a:rPr lang="es-ES" sz="2800" dirty="0" err="1">
                <a:solidFill>
                  <a:schemeClr val="tx1"/>
                </a:solidFill>
                <a:latin typeface="+mn-lt"/>
              </a:rPr>
              <a:t>mise </a:t>
            </a:r>
            <a:r>
              <a:rPr lang="es-ES" sz="2800" dirty="0" err="1">
                <a:solidFill>
                  <a:schemeClr val="tx1"/>
                </a:solidFill>
                <a:latin typeface="+mn-lt"/>
              </a:rPr>
              <a:t>à la disposition </a:t>
            </a:r>
            <a:r>
              <a:rPr lang="es-ES" sz="2800" dirty="0">
                <a:solidFill>
                  <a:schemeClr val="tx1"/>
                </a:solidFill>
                <a:latin typeface="+mn-lt"/>
              </a:rPr>
              <a:t>de </a:t>
            </a:r>
            <a:r>
              <a:rPr lang="es-ES" sz="2800" dirty="0" err="1">
                <a:solidFill>
                  <a:schemeClr val="tx1"/>
                </a:solidFill>
                <a:latin typeface="+mn-lt"/>
              </a:rPr>
              <a:t>ceux </a:t>
            </a:r>
            <a:r>
              <a:rPr lang="es-ES" sz="2800" dirty="0" err="1">
                <a:solidFill>
                  <a:schemeClr val="tx1"/>
                </a:solidFill>
                <a:latin typeface="+mn-lt"/>
              </a:rPr>
              <a:t>qui </a:t>
            </a:r>
            <a:r>
              <a:rPr lang="es-ES" sz="2800" dirty="0" err="1">
                <a:solidFill>
                  <a:schemeClr val="tx1"/>
                </a:solidFill>
                <a:latin typeface="+mn-lt"/>
              </a:rPr>
              <a:t>ne disposent pas de </a:t>
            </a:r>
            <a:r>
              <a:rPr lang="es-ES" sz="2800" dirty="0" err="1">
                <a:solidFill>
                  <a:schemeClr val="tx1"/>
                </a:solidFill>
                <a:latin typeface="+mn-lt"/>
              </a:rPr>
              <a:t>ressources </a:t>
            </a:r>
            <a:r>
              <a:rPr lang="es-ES" sz="2800" dirty="0" err="1">
                <a:solidFill>
                  <a:schemeClr val="tx1"/>
                </a:solidFill>
                <a:latin typeface="+mn-lt"/>
              </a:rPr>
              <a:t>suffisantes</a:t>
            </a:r>
            <a:r>
              <a:rPr lang="es-ES" sz="2800" dirty="0">
                <a:solidFill>
                  <a:schemeClr val="tx1"/>
                </a:solidFill>
                <a:latin typeface="+mn-lt"/>
              </a:rPr>
              <a:t>, dans la </a:t>
            </a:r>
            <a:r>
              <a:rPr lang="es-ES" sz="2800" dirty="0" err="1">
                <a:solidFill>
                  <a:schemeClr val="tx1"/>
                </a:solidFill>
                <a:latin typeface="+mn-lt"/>
              </a:rPr>
              <a:t>mesure </a:t>
            </a:r>
            <a:r>
              <a:rPr lang="es-ES" sz="2800" dirty="0">
                <a:solidFill>
                  <a:schemeClr val="tx1"/>
                </a:solidFill>
                <a:latin typeface="+mn-lt"/>
              </a:rPr>
              <a:t>où </a:t>
            </a:r>
            <a:r>
              <a:rPr lang="es-ES" sz="2800" dirty="0" err="1">
                <a:solidFill>
                  <a:schemeClr val="tx1"/>
                </a:solidFill>
                <a:latin typeface="+mn-lt"/>
              </a:rPr>
              <a:t>cette </a:t>
            </a:r>
            <a:r>
              <a:rPr lang="es-ES" sz="2800" dirty="0" err="1">
                <a:solidFill>
                  <a:schemeClr val="tx1"/>
                </a:solidFill>
                <a:latin typeface="+mn-lt"/>
              </a:rPr>
              <a:t>aide </a:t>
            </a:r>
            <a:r>
              <a:rPr lang="es-ES" sz="2800" dirty="0" err="1">
                <a:solidFill>
                  <a:schemeClr val="tx1"/>
                </a:solidFill>
                <a:latin typeface="+mn-lt"/>
              </a:rPr>
              <a:t>est </a:t>
            </a:r>
            <a:r>
              <a:rPr lang="es-ES" sz="2800" dirty="0" err="1">
                <a:solidFill>
                  <a:schemeClr val="tx1"/>
                </a:solidFill>
                <a:latin typeface="+mn-lt"/>
              </a:rPr>
              <a:t>nécessaire </a:t>
            </a:r>
            <a:r>
              <a:rPr lang="es-ES" sz="2800" dirty="0">
                <a:solidFill>
                  <a:schemeClr val="tx1"/>
                </a:solidFill>
                <a:latin typeface="+mn-lt"/>
              </a:rPr>
              <a:t>pour </a:t>
            </a:r>
            <a:r>
              <a:rPr lang="es-ES" sz="2800" dirty="0" err="1">
                <a:solidFill>
                  <a:schemeClr val="tx1"/>
                </a:solidFill>
                <a:latin typeface="+mn-lt"/>
              </a:rPr>
              <a:t>assurer un </a:t>
            </a:r>
            <a:r>
              <a:rPr lang="es-ES" sz="2800" dirty="0" err="1">
                <a:solidFill>
                  <a:schemeClr val="tx1"/>
                </a:solidFill>
                <a:latin typeface="+mn-lt"/>
              </a:rPr>
              <a:t>accès </a:t>
            </a:r>
            <a:r>
              <a:rPr lang="es-ES" sz="2800" dirty="0" err="1">
                <a:solidFill>
                  <a:schemeClr val="tx1"/>
                </a:solidFill>
                <a:latin typeface="+mn-lt"/>
              </a:rPr>
              <a:t>effectif à </a:t>
            </a:r>
            <a:r>
              <a:rPr lang="es-ES" sz="2800" dirty="0">
                <a:solidFill>
                  <a:schemeClr val="tx1"/>
                </a:solidFill>
                <a:latin typeface="+mn-lt"/>
              </a:rPr>
              <a:t>la </a:t>
            </a:r>
            <a:r>
              <a:rPr lang="es-ES" sz="2800" dirty="0" err="1">
                <a:solidFill>
                  <a:schemeClr val="tx1"/>
                </a:solidFill>
                <a:latin typeface="+mn-lt"/>
              </a:rPr>
              <a:t>justice</a:t>
            </a:r>
            <a:r>
              <a:rPr lang="es-ES" sz="2800" dirty="0">
                <a:solidFill>
                  <a:schemeClr val="tx1"/>
                </a:solidFill>
                <a:latin typeface="+mn-lt"/>
              </a:rPr>
              <a:t>.</a:t>
            </a:r>
          </a:p>
          <a:p>
            <a:pPr marL="342900" indent="-342900" algn="l">
              <a:buFont typeface="Arial" panose="020B0604020202020204" pitchFamily="34" charset="0"/>
              <a:buChar char="•"/>
            </a:pPr>
            <a:r>
              <a:rPr lang="es-ES" sz="2800" b="1" dirty="0" err="1">
                <a:solidFill>
                  <a:schemeClr val="tx1"/>
                </a:solidFill>
                <a:latin typeface="+mn-lt"/>
              </a:rPr>
              <a:t>Article </a:t>
            </a:r>
            <a:r>
              <a:rPr lang="es-ES" sz="2800" b="1" dirty="0">
                <a:solidFill>
                  <a:schemeClr val="tx1"/>
                </a:solidFill>
                <a:latin typeface="+mn-lt"/>
              </a:rPr>
              <a:t>48 </a:t>
            </a:r>
            <a:r>
              <a:rPr lang="es-ES" sz="2800" b="1" dirty="0" err="1">
                <a:solidFill>
                  <a:schemeClr val="tx1"/>
                </a:solidFill>
                <a:latin typeface="+mn-lt"/>
              </a:rPr>
              <a:t>Présomption d</a:t>
            </a:r>
            <a:r>
              <a:rPr lang="es-ES" sz="2800" b="1" dirty="0">
                <a:solidFill>
                  <a:schemeClr val="tx1"/>
                </a:solidFill>
                <a:latin typeface="+mn-lt"/>
              </a:rPr>
              <a:t>'</a:t>
            </a:r>
            <a:r>
              <a:rPr lang="es-ES" sz="2800" b="1" dirty="0" err="1">
                <a:solidFill>
                  <a:schemeClr val="tx1"/>
                </a:solidFill>
                <a:latin typeface="+mn-lt"/>
              </a:rPr>
              <a:t>innocence </a:t>
            </a:r>
            <a:r>
              <a:rPr lang="es-ES" sz="2800" b="1" dirty="0">
                <a:solidFill>
                  <a:schemeClr val="tx1"/>
                </a:solidFill>
                <a:latin typeface="+mn-lt"/>
              </a:rPr>
              <a:t>et </a:t>
            </a:r>
            <a:r>
              <a:rPr lang="es-ES" sz="2800" b="1" dirty="0" err="1">
                <a:solidFill>
                  <a:schemeClr val="tx1"/>
                </a:solidFill>
                <a:latin typeface="+mn-lt"/>
              </a:rPr>
              <a:t>droits de </a:t>
            </a:r>
            <a:r>
              <a:rPr lang="es-ES" sz="2800" b="1" dirty="0">
                <a:solidFill>
                  <a:schemeClr val="tx1"/>
                </a:solidFill>
                <a:latin typeface="+mn-lt"/>
              </a:rPr>
              <a:t>la </a:t>
            </a:r>
            <a:r>
              <a:rPr lang="es-ES" sz="2800" b="1" dirty="0" err="1">
                <a:solidFill>
                  <a:schemeClr val="tx1"/>
                </a:solidFill>
                <a:latin typeface="+mn-lt"/>
              </a:rPr>
              <a:t>défense</a:t>
            </a:r>
            <a:endParaRPr lang="es-ES" sz="2800" b="1" dirty="0">
              <a:solidFill>
                <a:schemeClr val="tx1"/>
              </a:solidFill>
              <a:latin typeface="+mn-lt"/>
            </a:endParaRPr>
          </a:p>
          <a:p>
            <a:pPr marL="342900" indent="-342900" algn="l">
              <a:buFont typeface="Arial" panose="020B0604020202020204" pitchFamily="34" charset="0"/>
              <a:buChar char="•"/>
            </a:pPr>
            <a:r>
              <a:rPr lang="es-ES" sz="2800" b="1" dirty="0" err="1">
                <a:solidFill>
                  <a:schemeClr val="tx1"/>
                </a:solidFill>
                <a:latin typeface="+mn-lt"/>
              </a:rPr>
              <a:t>Article </a:t>
            </a:r>
            <a:r>
              <a:rPr lang="es-ES" sz="2800" b="1" dirty="0">
                <a:solidFill>
                  <a:schemeClr val="tx1"/>
                </a:solidFill>
                <a:latin typeface="+mn-lt"/>
              </a:rPr>
              <a:t>50 </a:t>
            </a:r>
            <a:r>
              <a:rPr lang="es-ES" sz="2800" b="1" dirty="0" err="1">
                <a:solidFill>
                  <a:schemeClr val="tx1"/>
                </a:solidFill>
                <a:latin typeface="+mn-lt"/>
              </a:rPr>
              <a:t>Droit à </a:t>
            </a:r>
            <a:r>
              <a:rPr lang="es-ES" sz="2800" b="1" dirty="0" err="1">
                <a:solidFill>
                  <a:schemeClr val="tx1"/>
                </a:solidFill>
                <a:latin typeface="+mn-lt"/>
              </a:rPr>
              <a:t>ne pas </a:t>
            </a:r>
            <a:r>
              <a:rPr lang="es-ES" sz="2800" b="1" dirty="0">
                <a:solidFill>
                  <a:schemeClr val="tx1"/>
                </a:solidFill>
                <a:latin typeface="+mn-lt"/>
              </a:rPr>
              <a:t>être </a:t>
            </a:r>
            <a:r>
              <a:rPr lang="es-ES" sz="2800" b="1" dirty="0" err="1">
                <a:solidFill>
                  <a:schemeClr val="tx1"/>
                </a:solidFill>
                <a:latin typeface="+mn-lt"/>
              </a:rPr>
              <a:t>jugé </a:t>
            </a:r>
            <a:r>
              <a:rPr lang="es-ES" sz="2800" b="1" dirty="0" err="1">
                <a:solidFill>
                  <a:schemeClr val="tx1"/>
                </a:solidFill>
                <a:latin typeface="+mn-lt"/>
              </a:rPr>
              <a:t>ou </a:t>
            </a:r>
            <a:r>
              <a:rPr lang="es-ES" sz="2800" b="1" dirty="0" err="1">
                <a:solidFill>
                  <a:schemeClr val="tx1"/>
                </a:solidFill>
                <a:latin typeface="+mn-lt"/>
              </a:rPr>
              <a:t>puni </a:t>
            </a:r>
            <a:r>
              <a:rPr lang="es-ES" sz="2800" b="1" dirty="0" err="1">
                <a:solidFill>
                  <a:schemeClr val="tx1"/>
                </a:solidFill>
                <a:latin typeface="+mn-lt"/>
              </a:rPr>
              <a:t>deux fois </a:t>
            </a:r>
            <a:r>
              <a:rPr lang="es-ES" sz="2800" b="1" dirty="0">
                <a:solidFill>
                  <a:schemeClr val="tx1"/>
                </a:solidFill>
                <a:latin typeface="+mn-lt"/>
              </a:rPr>
              <a:t>dans une </a:t>
            </a:r>
            <a:r>
              <a:rPr lang="es-ES" sz="2800" b="1" dirty="0" err="1">
                <a:solidFill>
                  <a:schemeClr val="tx1"/>
                </a:solidFill>
                <a:latin typeface="+mn-lt"/>
              </a:rPr>
              <a:t>procédure </a:t>
            </a:r>
            <a:r>
              <a:rPr lang="es-ES" sz="2800" b="1" dirty="0">
                <a:solidFill>
                  <a:schemeClr val="tx1"/>
                </a:solidFill>
                <a:latin typeface="+mn-lt"/>
              </a:rPr>
              <a:t>pénale </a:t>
            </a:r>
            <a:r>
              <a:rPr lang="es-ES" sz="2800" b="1" dirty="0" err="1">
                <a:solidFill>
                  <a:schemeClr val="tx1"/>
                </a:solidFill>
                <a:latin typeface="+mn-lt"/>
              </a:rPr>
              <a:t>pour </a:t>
            </a:r>
            <a:r>
              <a:rPr lang="es-ES" sz="2800" b="1" dirty="0" err="1">
                <a:solidFill>
                  <a:schemeClr val="tx1"/>
                </a:solidFill>
                <a:latin typeface="+mn-lt"/>
              </a:rPr>
              <a:t>la </a:t>
            </a:r>
            <a:r>
              <a:rPr lang="es-ES" sz="2800" b="1" dirty="0" err="1">
                <a:solidFill>
                  <a:schemeClr val="tx1"/>
                </a:solidFill>
                <a:latin typeface="+mn-lt"/>
              </a:rPr>
              <a:t>même </a:t>
            </a:r>
            <a:r>
              <a:rPr lang="es-ES" sz="2800" b="1" dirty="0">
                <a:solidFill>
                  <a:schemeClr val="tx1"/>
                </a:solidFill>
                <a:latin typeface="+mn-lt"/>
              </a:rPr>
              <a:t>infraction </a:t>
            </a:r>
            <a:r>
              <a:rPr lang="es-ES" sz="2800" b="1" dirty="0">
                <a:solidFill>
                  <a:schemeClr val="tx1"/>
                </a:solidFill>
                <a:latin typeface="+mn-lt"/>
              </a:rPr>
              <a:t>pénale </a:t>
            </a:r>
            <a:endParaRPr lang="es-ES" sz="2800" dirty="0">
              <a:solidFill>
                <a:schemeClr val="tx1"/>
              </a:solidFill>
              <a:latin typeface="+mn-lt"/>
            </a:endParaRPr>
          </a:p>
          <a:p>
            <a:pPr algn="l"/>
            <a:endParaRPr lang="en-US" dirty="0"/>
          </a:p>
          <a:p>
            <a:pPr algn="l"/>
            <a:endParaRPr lang="en-US" dirty="0"/>
          </a:p>
        </p:txBody>
      </p:sp>
      <p:sp>
        <p:nvSpPr>
          <p:cNvPr id="4" name="Dia számának helye 3">
            <a:extLst>
              <a:ext uri="{FF2B5EF4-FFF2-40B4-BE49-F238E27FC236}">
                <a16:creationId xmlns:a16="http://schemas.microsoft.com/office/drawing/2014/main" id="{0872381E-132B-4469-9354-2E37162F6FA7}"/>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3905556254"/>
      </p:ext>
    </p:extLst>
  </p:cSld>
  <p:clrMapOvr>
    <a:masterClrMapping/>
  </p:clrMapOvr>
</p:sld>
</file>

<file path=ppt/slides/slide917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454243"/>
            <a:ext cx="9967452" cy="1450757"/>
          </a:xfrm>
        </p:spPr>
        <p:txBody>
          <a:bodyPr>
            <a:normAutofit fontScale="90000"/>
          </a:bodyPr>
          <a:lstStyle/>
          <a:p>
            <a:r>
              <a:rPr lang="es-ES_tradnl" sz="4000" dirty="0"/>
              <a:t>DIRECTIVES "DROITS PROCÉDURAUX" DE L'EPPO ET DE L'UE </a:t>
            </a:r>
            <a:br>
              <a:rPr lang="es-ES_tradnl" sz="4800" dirty="0"/>
            </a:br>
            <a:endParaRPr lang="es-ES" sz="4800" dirty="0"/>
          </a:p>
        </p:txBody>
      </p:sp>
      <p:sp>
        <p:nvSpPr>
          <p:cNvPr id="3" name="Subtítulo 2"/>
          <p:cNvSpPr>
            <a:spLocks noGrp="1"/>
          </p:cNvSpPr>
          <p:nvPr>
            <p:ph idx="1"/>
          </p:nvPr>
        </p:nvSpPr>
        <p:spPr/>
        <p:txBody>
          <a:bodyPr>
            <a:normAutofit/>
          </a:bodyPr>
          <a:lstStyle/>
          <a:p>
            <a:r>
              <a:rPr lang="en-US" dirty="0">
                <a:solidFill>
                  <a:schemeClr val="tx1"/>
                </a:solidFill>
                <a:latin typeface="+mn-lt"/>
              </a:rPr>
              <a:t>RÈGLEMENT OEPP Article 41. Portée des droits des suspects et des personnes accusées</a:t>
            </a:r>
          </a:p>
          <a:p>
            <a:r>
              <a:rPr lang="es-ES" dirty="0">
                <a:solidFill>
                  <a:schemeClr val="tx1"/>
                </a:solidFill>
                <a:latin typeface="+mn-lt"/>
              </a:rPr>
              <a:t>2.   Tout suspect ou accusé dans les procédures pénales de l'OEPP doit, au minimum, avoir les droits procéduraux prévus par le droit de l'Union, y compris les directives concernant les droits des suspects et des accusés dans les procédures pénales, tels que mis en œuvre par le </a:t>
            </a:r>
            <a:r>
              <a:rPr lang="es-ES" dirty="0" err="1">
                <a:solidFill>
                  <a:schemeClr val="tx1"/>
                </a:solidFill>
                <a:latin typeface="+mn-lt"/>
              </a:rPr>
              <a:t>droit </a:t>
            </a:r>
            <a:r>
              <a:rPr lang="es-ES" dirty="0" err="1">
                <a:solidFill>
                  <a:schemeClr val="tx1"/>
                </a:solidFill>
                <a:latin typeface="+mn-lt"/>
              </a:rPr>
              <a:t>national</a:t>
            </a:r>
            <a:r>
              <a:rPr lang="es-ES" dirty="0">
                <a:solidFill>
                  <a:schemeClr val="tx1"/>
                </a:solidFill>
                <a:latin typeface="+mn-lt"/>
              </a:rPr>
              <a:t>.</a:t>
            </a:r>
          </a:p>
          <a:p>
            <a:pPr algn="just"/>
            <a:r>
              <a:rPr lang="es-ES_tradnl" dirty="0" err="1">
                <a:solidFill>
                  <a:schemeClr val="tx1"/>
                </a:solidFill>
              </a:rPr>
              <a:t>Quelles </a:t>
            </a:r>
            <a:r>
              <a:rPr lang="es-ES_tradnl" dirty="0">
                <a:solidFill>
                  <a:schemeClr val="tx1"/>
                </a:solidFill>
              </a:rPr>
              <a:t>sont </a:t>
            </a:r>
            <a:r>
              <a:rPr lang="es-ES_tradnl" dirty="0" err="1">
                <a:solidFill>
                  <a:schemeClr val="tx1"/>
                </a:solidFill>
              </a:rPr>
              <a:t>ces </a:t>
            </a:r>
            <a:r>
              <a:rPr lang="es-ES_tradnl" dirty="0" err="1">
                <a:solidFill>
                  <a:schemeClr val="tx1"/>
                </a:solidFill>
              </a:rPr>
              <a:t>directives sur </a:t>
            </a:r>
            <a:r>
              <a:rPr lang="es-ES_tradnl" dirty="0">
                <a:solidFill>
                  <a:schemeClr val="tx1"/>
                </a:solidFill>
              </a:rPr>
              <a:t>les droits procéduraux </a:t>
            </a:r>
            <a:r>
              <a:rPr lang="es-ES_tradnl" dirty="0">
                <a:solidFill>
                  <a:schemeClr val="tx1"/>
                </a:solidFill>
              </a:rPr>
              <a:t>? </a:t>
            </a:r>
            <a:r>
              <a:rPr lang="es-ES_tradnl" dirty="0" err="1">
                <a:solidFill>
                  <a:schemeClr val="tx1"/>
                </a:solidFill>
              </a:rPr>
              <a:t>Base </a:t>
            </a:r>
            <a:r>
              <a:rPr lang="es-ES_tradnl" dirty="0">
                <a:solidFill>
                  <a:schemeClr val="tx1"/>
                </a:solidFill>
              </a:rPr>
              <a:t>juridique </a:t>
            </a:r>
            <a:r>
              <a:rPr lang="es-ES_tradnl" dirty="0">
                <a:solidFill>
                  <a:schemeClr val="tx1"/>
                </a:solidFill>
              </a:rPr>
              <a:t>ART. 82 TFUE </a:t>
            </a:r>
            <a:r>
              <a:rPr lang="es-ES_tradnl" dirty="0" err="1">
                <a:solidFill>
                  <a:schemeClr val="tx1"/>
                </a:solidFill>
              </a:rPr>
              <a:t>Le </a:t>
            </a:r>
            <a:r>
              <a:rPr lang="es-ES_tradnl" dirty="0" err="1">
                <a:solidFill>
                  <a:schemeClr val="tx1"/>
                </a:solidFill>
              </a:rPr>
              <a:t>Parlement </a:t>
            </a:r>
            <a:r>
              <a:rPr lang="es-ES_tradnl" dirty="0" err="1">
                <a:solidFill>
                  <a:schemeClr val="tx1"/>
                </a:solidFill>
              </a:rPr>
              <a:t>européen </a:t>
            </a:r>
            <a:r>
              <a:rPr lang="es-ES_tradnl" dirty="0">
                <a:solidFill>
                  <a:schemeClr val="tx1"/>
                </a:solidFill>
              </a:rPr>
              <a:t>et </a:t>
            </a:r>
            <a:r>
              <a:rPr lang="es-ES_tradnl" dirty="0" err="1">
                <a:solidFill>
                  <a:schemeClr val="tx1"/>
                </a:solidFill>
              </a:rPr>
              <a:t>le </a:t>
            </a:r>
            <a:r>
              <a:rPr lang="es-ES_tradnl" dirty="0">
                <a:solidFill>
                  <a:schemeClr val="tx1"/>
                </a:solidFill>
              </a:rPr>
              <a:t>Conseil </a:t>
            </a:r>
            <a:r>
              <a:rPr lang="es-ES_tradnl" dirty="0" err="1">
                <a:solidFill>
                  <a:schemeClr val="tx1"/>
                </a:solidFill>
              </a:rPr>
              <a:t>peuvent, </a:t>
            </a:r>
            <a:r>
              <a:rPr lang="es-ES_tradnl" dirty="0" err="1">
                <a:solidFill>
                  <a:schemeClr val="tx1"/>
                </a:solidFill>
              </a:rPr>
              <a:t>par voie de </a:t>
            </a:r>
            <a:r>
              <a:rPr lang="es-ES_tradnl" dirty="0" err="1">
                <a:solidFill>
                  <a:schemeClr val="tx1"/>
                </a:solidFill>
              </a:rPr>
              <a:t>directives</a:t>
            </a:r>
            <a:r>
              <a:rPr lang="es-ES_tradnl" dirty="0" err="1">
                <a:solidFill>
                  <a:schemeClr val="tx1"/>
                </a:solidFill>
              </a:rPr>
              <a:t>, </a:t>
            </a:r>
            <a:r>
              <a:rPr lang="es-ES_tradnl" dirty="0" err="1">
                <a:solidFill>
                  <a:schemeClr val="tx1"/>
                </a:solidFill>
              </a:rPr>
              <a:t>établir des </a:t>
            </a:r>
            <a:r>
              <a:rPr lang="es-ES_tradnl" dirty="0">
                <a:solidFill>
                  <a:schemeClr val="tx1"/>
                </a:solidFill>
              </a:rPr>
              <a:t>règles </a:t>
            </a:r>
            <a:r>
              <a:rPr lang="es-ES_tradnl" dirty="0" err="1">
                <a:solidFill>
                  <a:schemeClr val="tx1"/>
                </a:solidFill>
              </a:rPr>
              <a:t>minimales </a:t>
            </a:r>
            <a:r>
              <a:rPr lang="es-ES_tradnl" dirty="0" err="1">
                <a:solidFill>
                  <a:schemeClr val="tx1"/>
                </a:solidFill>
              </a:rPr>
              <a:t>concernant </a:t>
            </a:r>
            <a:r>
              <a:rPr lang="es-ES_tradnl" dirty="0" err="1">
                <a:solidFill>
                  <a:schemeClr val="tx1"/>
                </a:solidFill>
              </a:rPr>
              <a:t>les </a:t>
            </a:r>
            <a:r>
              <a:rPr lang="es-ES_tradnl" dirty="0" err="1">
                <a:solidFill>
                  <a:schemeClr val="tx1"/>
                </a:solidFill>
              </a:rPr>
              <a:t>droits </a:t>
            </a:r>
            <a:r>
              <a:rPr lang="es-ES_tradnl" dirty="0" err="1">
                <a:solidFill>
                  <a:schemeClr val="tx1"/>
                </a:solidFill>
              </a:rPr>
              <a:t>des </a:t>
            </a:r>
            <a:r>
              <a:rPr lang="es-ES_tradnl" dirty="0" err="1">
                <a:solidFill>
                  <a:schemeClr val="tx1"/>
                </a:solidFill>
              </a:rPr>
              <a:t>personnes </a:t>
            </a:r>
            <a:r>
              <a:rPr lang="es-ES_tradnl" dirty="0">
                <a:solidFill>
                  <a:schemeClr val="tx1"/>
                </a:solidFill>
              </a:rPr>
              <a:t>dans le cadre de la </a:t>
            </a:r>
            <a:r>
              <a:rPr lang="es-ES_tradnl" dirty="0" err="1">
                <a:solidFill>
                  <a:schemeClr val="tx1"/>
                </a:solidFill>
              </a:rPr>
              <a:t>procédure pénale.</a:t>
            </a:r>
            <a:endParaRPr lang="es-ES_tradnl" dirty="0">
              <a:solidFill>
                <a:schemeClr val="tx1"/>
              </a:solidFill>
            </a:endParaRPr>
          </a:p>
          <a:p>
            <a:pPr marL="457200" indent="-457200">
              <a:buFont typeface="Wingdings" panose="05000000000000000000" pitchFamily="2" charset="2"/>
              <a:buChar char="v"/>
            </a:pPr>
            <a:r>
              <a:rPr lang="es-ES_tradnl" dirty="0" err="1">
                <a:solidFill>
                  <a:schemeClr val="tx1"/>
                </a:solidFill>
              </a:rPr>
              <a:t>Nécessité d</a:t>
            </a:r>
            <a:r>
              <a:rPr lang="es-ES_tradnl" dirty="0" err="1">
                <a:solidFill>
                  <a:schemeClr val="tx1"/>
                </a:solidFill>
              </a:rPr>
              <a:t>'</a:t>
            </a:r>
            <a:r>
              <a:rPr lang="es-ES_tradnl" dirty="0">
                <a:solidFill>
                  <a:schemeClr val="tx1"/>
                </a:solidFill>
              </a:rPr>
              <a:t>équilibrer </a:t>
            </a:r>
            <a:r>
              <a:rPr lang="es-ES_tradnl" dirty="0" err="1">
                <a:solidFill>
                  <a:schemeClr val="tx1"/>
                </a:solidFill>
              </a:rPr>
              <a:t>le </a:t>
            </a:r>
            <a:r>
              <a:rPr lang="es-ES_tradnl" dirty="0" err="1">
                <a:solidFill>
                  <a:schemeClr val="tx1"/>
                </a:solidFill>
              </a:rPr>
              <a:t>côté </a:t>
            </a:r>
            <a:r>
              <a:rPr lang="es-ES_tradnl" dirty="0" err="1">
                <a:solidFill>
                  <a:schemeClr val="tx1"/>
                </a:solidFill>
              </a:rPr>
              <a:t>exécution </a:t>
            </a:r>
            <a:r>
              <a:rPr lang="es-ES_tradnl" dirty="0">
                <a:solidFill>
                  <a:schemeClr val="tx1"/>
                </a:solidFill>
              </a:rPr>
              <a:t>(MR) et </a:t>
            </a:r>
            <a:r>
              <a:rPr lang="es-ES_tradnl" dirty="0" err="1">
                <a:solidFill>
                  <a:schemeClr val="tx1"/>
                </a:solidFill>
              </a:rPr>
              <a:t>le </a:t>
            </a:r>
            <a:r>
              <a:rPr lang="es-ES_tradnl" dirty="0" err="1">
                <a:solidFill>
                  <a:schemeClr val="tx1"/>
                </a:solidFill>
              </a:rPr>
              <a:t>côté </a:t>
            </a:r>
            <a:r>
              <a:rPr lang="es-ES_tradnl" dirty="0" err="1">
                <a:solidFill>
                  <a:schemeClr val="tx1"/>
                </a:solidFill>
              </a:rPr>
              <a:t>droits </a:t>
            </a:r>
            <a:r>
              <a:rPr lang="es-ES_tradnl" dirty="0">
                <a:solidFill>
                  <a:schemeClr val="tx1"/>
                </a:solidFill>
              </a:rPr>
              <a:t>fondamentaux </a:t>
            </a:r>
            <a:r>
              <a:rPr lang="es-ES_tradnl" dirty="0">
                <a:solidFill>
                  <a:schemeClr val="tx1"/>
                </a:solidFill>
              </a:rPr>
              <a:t>(</a:t>
            </a:r>
            <a:r>
              <a:rPr lang="es-ES_tradnl" dirty="0" err="1">
                <a:solidFill>
                  <a:schemeClr val="tx1"/>
                </a:solidFill>
              </a:rPr>
              <a:t>garanties </a:t>
            </a:r>
            <a:r>
              <a:rPr lang="es-ES_tradnl" dirty="0">
                <a:solidFill>
                  <a:schemeClr val="tx1"/>
                </a:solidFill>
              </a:rPr>
              <a:t>procédurales</a:t>
            </a:r>
            <a:r>
              <a:rPr lang="es-ES_tradnl" dirty="0">
                <a:solidFill>
                  <a:schemeClr val="tx1"/>
                </a:solidFill>
              </a:rPr>
              <a:t>) </a:t>
            </a:r>
            <a:r>
              <a:rPr lang="es-ES_tradnl" dirty="0" err="1">
                <a:solidFill>
                  <a:schemeClr val="tx1"/>
                </a:solidFill>
              </a:rPr>
              <a:t>pour </a:t>
            </a:r>
            <a:r>
              <a:rPr lang="es-ES_tradnl" dirty="0" err="1">
                <a:solidFill>
                  <a:schemeClr val="tx1"/>
                </a:solidFill>
              </a:rPr>
              <a:t>renforcer la </a:t>
            </a:r>
            <a:r>
              <a:rPr lang="es-ES_tradnl" dirty="0">
                <a:solidFill>
                  <a:schemeClr val="tx1"/>
                </a:solidFill>
              </a:rPr>
              <a:t>confiance mutuelle.....</a:t>
            </a:r>
          </a:p>
          <a:p>
            <a:pPr marL="457200" indent="-457200">
              <a:buFont typeface="Wingdings" panose="05000000000000000000" pitchFamily="2" charset="2"/>
              <a:buChar char="v"/>
            </a:pPr>
            <a:r>
              <a:rPr lang="es-ES_tradnl" dirty="0" err="1">
                <a:solidFill>
                  <a:schemeClr val="tx1"/>
                </a:solidFill>
              </a:rPr>
              <a:t>Normes </a:t>
            </a:r>
            <a:r>
              <a:rPr lang="es-ES_tradnl" dirty="0" err="1">
                <a:solidFill>
                  <a:schemeClr val="tx1"/>
                </a:solidFill>
              </a:rPr>
              <a:t>minimales </a:t>
            </a:r>
            <a:r>
              <a:rPr lang="es-ES_tradnl" dirty="0" err="1">
                <a:solidFill>
                  <a:schemeClr val="tx1"/>
                </a:solidFill>
              </a:rPr>
              <a:t>communes </a:t>
            </a:r>
            <a:r>
              <a:rPr lang="es-ES_tradnl" dirty="0" err="1">
                <a:solidFill>
                  <a:schemeClr val="tx1"/>
                </a:solidFill>
              </a:rPr>
              <a:t>visant à </a:t>
            </a:r>
            <a:r>
              <a:rPr lang="es-ES_tradnl" dirty="0" err="1">
                <a:solidFill>
                  <a:schemeClr val="tx1"/>
                </a:solidFill>
              </a:rPr>
              <a:t>garantir les </a:t>
            </a:r>
            <a:r>
              <a:rPr lang="es-ES_tradnl" dirty="0" err="1">
                <a:solidFill>
                  <a:schemeClr val="tx1"/>
                </a:solidFill>
              </a:rPr>
              <a:t>droits </a:t>
            </a:r>
            <a:r>
              <a:rPr lang="es-ES_tradnl" dirty="0" err="1">
                <a:solidFill>
                  <a:schemeClr val="tx1"/>
                </a:solidFill>
              </a:rPr>
              <a:t>de la </a:t>
            </a:r>
            <a:r>
              <a:rPr lang="es-ES_tradnl" dirty="0" err="1">
                <a:solidFill>
                  <a:schemeClr val="tx1"/>
                </a:solidFill>
              </a:rPr>
              <a:t>défense </a:t>
            </a:r>
            <a:r>
              <a:rPr lang="es-ES_tradnl" dirty="0">
                <a:solidFill>
                  <a:schemeClr val="tx1"/>
                </a:solidFill>
              </a:rPr>
              <a:t>et l</a:t>
            </a:r>
            <a:r>
              <a:rPr lang="es-ES_tradnl" dirty="0" err="1">
                <a:solidFill>
                  <a:schemeClr val="tx1"/>
                </a:solidFill>
              </a:rPr>
              <a:t>'</a:t>
            </a:r>
            <a:r>
              <a:rPr lang="es-ES_tradnl" dirty="0" err="1">
                <a:solidFill>
                  <a:schemeClr val="tx1"/>
                </a:solidFill>
              </a:rPr>
              <a:t>équité </a:t>
            </a:r>
            <a:r>
              <a:rPr lang="es-ES_tradnl" dirty="0" err="1">
                <a:solidFill>
                  <a:schemeClr val="tx1"/>
                </a:solidFill>
              </a:rPr>
              <a:t>des </a:t>
            </a:r>
            <a:r>
              <a:rPr lang="es-ES_tradnl" dirty="0" err="1">
                <a:solidFill>
                  <a:schemeClr val="tx1"/>
                </a:solidFill>
              </a:rPr>
              <a:t>procédures </a:t>
            </a:r>
            <a:r>
              <a:rPr lang="es-ES_tradnl" dirty="0">
                <a:solidFill>
                  <a:schemeClr val="tx1"/>
                </a:solidFill>
              </a:rPr>
              <a:t>pénales</a:t>
            </a:r>
            <a:endParaRPr lang="es-ES_tradnl" dirty="0">
              <a:solidFill>
                <a:schemeClr val="tx1"/>
              </a:solidFill>
            </a:endParaRPr>
          </a:p>
          <a:p>
            <a:endParaRPr lang="es-ES_tradnl" dirty="0"/>
          </a:p>
        </p:txBody>
      </p:sp>
      <p:sp>
        <p:nvSpPr>
          <p:cNvPr id="4" name="Dia számának helye 3">
            <a:extLst>
              <a:ext uri="{FF2B5EF4-FFF2-40B4-BE49-F238E27FC236}">
                <a16:creationId xmlns:a16="http://schemas.microsoft.com/office/drawing/2014/main" id="{3616986F-369C-43CC-A7A3-07B49A8DAC16}"/>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3676962839"/>
      </p:ext>
    </p:extLst>
  </p:cSld>
  <p:clrMapOvr>
    <a:masterClrMapping/>
  </p:clrMapOvr>
</p:sld>
</file>

<file path=ppt/theme/theme122.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PPP Template</ap:Template>
  <ap:TotalTime>0</ap:TotalTime>
  <ap:Words>2803</ap:Words>
  <ap:Application>Microsoft Office PowerPoint</ap:Application>
  <ap:PresentationFormat>Widescreen</ap:PresentationFormat>
  <ap:Paragraphs>206</ap:Paragraphs>
  <ap:Slides>22</ap:Slides>
  <ap:Notes>20</ap:Notes>
  <ap:HiddenSlides>0</ap:HiddenSlides>
  <ap:MMClips>0</ap:MMClips>
  <ap:ScaleCrop>false</ap:ScaleCrop>
  <ap:HeadingPairs>
    <vt:vector baseType="variant" size="6">
      <vt:variant>
        <vt:lpstr>Fonts Used</vt:lpstr>
      </vt:variant>
      <vt:variant>
        <vt:i4>6</vt:i4>
      </vt:variant>
      <vt:variant>
        <vt:lpstr>Theme</vt:lpstr>
      </vt:variant>
      <vt:variant>
        <vt:i4>1</vt:i4>
      </vt:variant>
      <vt:variant>
        <vt:lpstr>Slide Titles</vt:lpstr>
      </vt:variant>
      <vt:variant>
        <vt:i4>22</vt:i4>
      </vt:variant>
    </vt:vector>
  </ap:HeadingPairs>
  <ap:TitlesOfParts>
    <vt:vector baseType="lpstr" size="29">
      <vt:lpstr>Arial</vt:lpstr>
      <vt:lpstr>Calibri</vt:lpstr>
      <vt:lpstr>Calibri Light</vt:lpstr>
      <vt:lpstr>EUAlbertina</vt:lpstr>
      <vt:lpstr>Trebuchet MS</vt:lpstr>
      <vt:lpstr>Wingdings</vt:lpstr>
      <vt:lpstr>Rückblick</vt:lpstr>
      <vt:lpstr>  </vt:lpstr>
      <vt:lpstr> </vt:lpstr>
      <vt:lpstr>Procedural rights &amp; EPPO Regulation </vt:lpstr>
      <vt:lpstr>Procedural rights &amp; EPPO Regulation </vt:lpstr>
      <vt:lpstr>Procedural rights &amp; EPPO Regulation </vt:lpstr>
      <vt:lpstr>Procedural rights &amp; EPPO Regulation </vt:lpstr>
      <vt:lpstr>EPPO &amp; EU CHARTER </vt:lpstr>
      <vt:lpstr>PowerPoint Presentation</vt:lpstr>
      <vt:lpstr>EPPO &amp; EU PROCEDURAL RIGHTS’ DIRECTIVES  </vt:lpstr>
      <vt:lpstr> </vt:lpstr>
      <vt:lpstr> TEST YOUR KNOWLEDGE: 6 Directives </vt:lpstr>
      <vt:lpstr>6 Directives </vt:lpstr>
      <vt:lpstr>Procedural Rights’ Directives relevant for EPPO </vt:lpstr>
      <vt:lpstr> </vt:lpstr>
      <vt:lpstr> </vt:lpstr>
      <vt:lpstr> </vt:lpstr>
      <vt:lpstr> </vt:lpstr>
      <vt:lpstr> </vt:lpstr>
      <vt:lpstr>EPPO &amp; NATIONAL LAW</vt:lpstr>
      <vt:lpstr>Conclusion: how will it work in practice?</vt:lpstr>
      <vt:lpstr>QUIZ - TEST YOUR KNOWLEDGE</vt:lpstr>
      <vt:lpstr>Thank you for  your attention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Academy of European Law</dc:title>
  <dc:creator>Riehle Cornelia</dc:creator>
  <lastModifiedBy>Greenwood Elizabeth</lastModifiedBy>
  <revision>46</revision>
  <lastPrinted>2016-10-12T07:25:39.0000000Z</lastPrinted>
  <dcterms:created xsi:type="dcterms:W3CDTF">2020-09-29T09:53:56.0000000Z</dcterms:created>
  <dcterms:modified xsi:type="dcterms:W3CDTF">2021-05-19T10:56:56.0000000Z</dcterms:modified>
  <keywords>, docId:55484D335BA33A8794449E1E59309658</keywords>
</coreProperties>
</file>